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sldIdLst>
    <p:sldId id="256" r:id="rId6"/>
    <p:sldId id="258" r:id="rId7"/>
    <p:sldId id="298" r:id="rId8"/>
    <p:sldId id="288" r:id="rId9"/>
    <p:sldId id="301" r:id="rId10"/>
    <p:sldId id="302" r:id="rId11"/>
    <p:sldId id="308" r:id="rId12"/>
    <p:sldId id="291" r:id="rId13"/>
    <p:sldId id="292" r:id="rId14"/>
    <p:sldId id="293" r:id="rId15"/>
    <p:sldId id="294" r:id="rId16"/>
    <p:sldId id="295" r:id="rId17"/>
    <p:sldId id="296" r:id="rId18"/>
    <p:sldId id="303" r:id="rId19"/>
    <p:sldId id="297" r:id="rId20"/>
    <p:sldId id="313" r:id="rId21"/>
    <p:sldId id="261" r:id="rId22"/>
    <p:sldId id="304" r:id="rId23"/>
    <p:sldId id="305" r:id="rId24"/>
    <p:sldId id="273" r:id="rId25"/>
    <p:sldId id="275" r:id="rId26"/>
    <p:sldId id="285" r:id="rId27"/>
    <p:sldId id="309" r:id="rId28"/>
    <p:sldId id="276" r:id="rId29"/>
    <p:sldId id="306" r:id="rId30"/>
    <p:sldId id="271" r:id="rId31"/>
    <p:sldId id="286" r:id="rId32"/>
    <p:sldId id="312" r:id="rId33"/>
    <p:sldId id="314" r:id="rId34"/>
    <p:sldId id="315" r:id="rId35"/>
    <p:sldId id="316" r:id="rId36"/>
    <p:sldId id="317" r:id="rId37"/>
    <p:sldId id="318" r:id="rId38"/>
    <p:sldId id="311" r:id="rId39"/>
    <p:sldId id="287" r:id="rId40"/>
    <p:sldId id="279" r:id="rId41"/>
    <p:sldId id="280" r:id="rId42"/>
    <p:sldId id="283" r:id="rId43"/>
    <p:sldId id="284" r:id="rId44"/>
    <p:sldId id="282" r:id="rId45"/>
    <p:sldId id="310" r:id="rId46"/>
    <p:sldId id="26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6" autoAdjust="0"/>
  </p:normalViewPr>
  <p:slideViewPr>
    <p:cSldViewPr>
      <p:cViewPr varScale="1">
        <p:scale>
          <a:sx n="81" d="100"/>
          <a:sy n="81" d="100"/>
        </p:scale>
        <p:origin x="-836" y="-5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B453C9-42D1-4936-B845-728FFF9AC364}"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3AD4492-9B6C-4783-A453-DE9C7618AB7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53C9-42D1-4936-B845-728FFF9AC364}"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B453C9-42D1-4936-B845-728FFF9AC364}"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53C9-42D1-4936-B845-728FFF9AC364}"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B453C9-42D1-4936-B845-728FFF9AC364}" type="datetimeFigureOut">
              <a:rPr lang="en-US" smtClean="0"/>
              <a:t>9/4/2015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4492-9B6C-4783-A453-DE9C7618AB7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B453C9-42D1-4936-B845-728FFF9AC364}"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B453C9-42D1-4936-B845-728FFF9AC364}" type="datetimeFigureOut">
              <a:rPr lang="en-US" smtClean="0"/>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453C9-42D1-4936-B845-728FFF9AC364}" type="datetimeFigureOut">
              <a:rPr lang="en-US" smtClean="0"/>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5B453C9-42D1-4936-B845-728FFF9AC364}" type="datetimeFigureOut">
              <a:rPr lang="en-US" smtClean="0"/>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D4492-9B6C-4783-A453-DE9C7618AB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B453C9-42D1-4936-B845-728FFF9AC364}"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4492-9B6C-4783-A453-DE9C7618AB7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5B453C9-42D1-4936-B845-728FFF9AC364}" type="datetimeFigureOut">
              <a:rPr lang="en-US" smtClean="0"/>
              <a:t>9/4/2015</a:t>
            </a:fld>
            <a:endParaRPr lang="en-US"/>
          </a:p>
        </p:txBody>
      </p:sp>
      <p:sp>
        <p:nvSpPr>
          <p:cNvPr id="7" name="Slide Number Placeholder 6"/>
          <p:cNvSpPr>
            <a:spLocks noGrp="1"/>
          </p:cNvSpPr>
          <p:nvPr>
            <p:ph type="sldNum" sz="quarter" idx="12"/>
          </p:nvPr>
        </p:nvSpPr>
        <p:spPr/>
        <p:txBody>
          <a:bodyPr/>
          <a:lstStyle/>
          <a:p>
            <a:fld id="{73AD4492-9B6C-4783-A453-DE9C7618AB7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5B453C9-42D1-4936-B845-728FFF9AC364}" type="datetimeFigureOut">
              <a:rPr lang="en-US" smtClean="0"/>
              <a:t>9/4/2015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3AD4492-9B6C-4783-A453-DE9C7618AB7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IACUC Training</a:t>
            </a:r>
            <a:endParaRPr lang="en-US" dirty="0"/>
          </a:p>
        </p:txBody>
      </p:sp>
    </p:spTree>
    <p:extLst>
      <p:ext uri="{BB962C8B-B14F-4D97-AF65-F5344CB8AC3E}">
        <p14:creationId xmlns:p14="http://schemas.microsoft.com/office/powerpoint/2010/main" val="59769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 IACUC?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IACUC = </a:t>
            </a:r>
            <a:r>
              <a:rPr lang="en-US" b="1" dirty="0" smtClean="0"/>
              <a:t>I</a:t>
            </a:r>
            <a:r>
              <a:rPr lang="en-US" dirty="0" smtClean="0"/>
              <a:t>nstitutional </a:t>
            </a:r>
            <a:r>
              <a:rPr lang="en-US" b="1" dirty="0"/>
              <a:t>A</a:t>
            </a:r>
            <a:r>
              <a:rPr lang="en-US" dirty="0" smtClean="0"/>
              <a:t>nimal </a:t>
            </a:r>
            <a:r>
              <a:rPr lang="en-US" b="1" dirty="0"/>
              <a:t>C</a:t>
            </a:r>
            <a:r>
              <a:rPr lang="en-US" dirty="0" smtClean="0"/>
              <a:t>are and </a:t>
            </a:r>
            <a:r>
              <a:rPr lang="en-US" b="1" dirty="0" smtClean="0"/>
              <a:t>U</a:t>
            </a:r>
            <a:r>
              <a:rPr lang="en-US" dirty="0" smtClean="0"/>
              <a:t>se </a:t>
            </a:r>
            <a:r>
              <a:rPr lang="en-US" b="1" dirty="0"/>
              <a:t>C</a:t>
            </a:r>
            <a:r>
              <a:rPr lang="en-US" dirty="0" smtClean="0"/>
              <a:t>ommittee</a:t>
            </a:r>
          </a:p>
          <a:p>
            <a:endParaRPr lang="en-US" dirty="0"/>
          </a:p>
          <a:p>
            <a:r>
              <a:rPr lang="en-US" dirty="0" smtClean="0"/>
              <a:t>Law was passed that research institutions using animals must have such a committee in </a:t>
            </a:r>
            <a:r>
              <a:rPr lang="en-US" dirty="0"/>
              <a:t>an effort to inspire confidence </a:t>
            </a:r>
            <a:r>
              <a:rPr lang="en-US" dirty="0" smtClean="0"/>
              <a:t>from </a:t>
            </a:r>
            <a:r>
              <a:rPr lang="en-US" dirty="0"/>
              <a:t>the general public, </a:t>
            </a:r>
            <a:endParaRPr lang="en-US" dirty="0" smtClean="0"/>
          </a:p>
          <a:p>
            <a:endParaRPr lang="en-US" dirty="0"/>
          </a:p>
          <a:p>
            <a:r>
              <a:rPr lang="en-US" dirty="0"/>
              <a:t>T</a:t>
            </a:r>
            <a:r>
              <a:rPr lang="en-US" dirty="0" smtClean="0"/>
              <a:t>he </a:t>
            </a:r>
            <a:r>
              <a:rPr lang="en-US" dirty="0"/>
              <a:t>AWA requires that all research facilities establish a committee “</a:t>
            </a:r>
            <a:r>
              <a:rPr lang="en-US" i="1" dirty="0"/>
              <a:t>to assess animal care, treatment, and practices in experimental research as determined by the needs of the research facility and shall represent society’s concerns regarding the welfare of animal subjects used at such facility</a:t>
            </a:r>
            <a:r>
              <a:rPr lang="en-US" dirty="0"/>
              <a:t>.”  </a:t>
            </a:r>
            <a:endParaRPr lang="en-US" dirty="0" smtClean="0"/>
          </a:p>
          <a:p>
            <a:endParaRPr lang="en-US" dirty="0"/>
          </a:p>
          <a:p>
            <a:endParaRPr lang="en-US" dirty="0"/>
          </a:p>
        </p:txBody>
      </p:sp>
    </p:spTree>
    <p:extLst>
      <p:ext uri="{BB962C8B-B14F-4D97-AF65-F5344CB8AC3E}">
        <p14:creationId xmlns:p14="http://schemas.microsoft.com/office/powerpoint/2010/main" val="342893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IACUC duties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AWA provides much of the basis for the composition and function of </a:t>
            </a:r>
            <a:r>
              <a:rPr lang="en-US" dirty="0" smtClean="0"/>
              <a:t>the Institutional </a:t>
            </a:r>
            <a:r>
              <a:rPr lang="en-US" dirty="0"/>
              <a:t>Animal Care and Use Committee(IACUC).  </a:t>
            </a:r>
            <a:endParaRPr lang="en-US" dirty="0" smtClean="0"/>
          </a:p>
          <a:p>
            <a:endParaRPr lang="en-US" dirty="0"/>
          </a:p>
          <a:p>
            <a:r>
              <a:rPr lang="en-US" dirty="0" smtClean="0"/>
              <a:t>The </a:t>
            </a:r>
            <a:r>
              <a:rPr lang="en-US" dirty="0"/>
              <a:t>IACUC is required </a:t>
            </a:r>
            <a:r>
              <a:rPr lang="en-US" b="1" i="1" dirty="0" smtClean="0"/>
              <a:t>to review </a:t>
            </a:r>
            <a:r>
              <a:rPr lang="en-US" b="1" i="1" dirty="0"/>
              <a:t>all aspects of the animal care and use program</a:t>
            </a:r>
            <a:r>
              <a:rPr lang="en-US" i="1" dirty="0"/>
              <a:t> </a:t>
            </a:r>
            <a:r>
              <a:rPr lang="en-US" dirty="0"/>
              <a:t>to </a:t>
            </a:r>
            <a:endParaRPr lang="en-US" dirty="0" smtClean="0"/>
          </a:p>
          <a:p>
            <a:pPr lvl="1"/>
            <a:r>
              <a:rPr lang="en-US" dirty="0" smtClean="0"/>
              <a:t>ensure </a:t>
            </a:r>
            <a:r>
              <a:rPr lang="en-US" dirty="0"/>
              <a:t>that animal research and teaching activities are being performed in an ethical </a:t>
            </a:r>
            <a:r>
              <a:rPr lang="en-US" dirty="0" smtClean="0"/>
              <a:t>manner</a:t>
            </a:r>
          </a:p>
          <a:p>
            <a:pPr lvl="1"/>
            <a:r>
              <a:rPr lang="en-US" dirty="0" smtClean="0"/>
              <a:t>according </a:t>
            </a:r>
            <a:r>
              <a:rPr lang="en-US" dirty="0"/>
              <a:t>to the highest standards, </a:t>
            </a:r>
            <a:r>
              <a:rPr lang="en-US" dirty="0" smtClean="0"/>
              <a:t>and</a:t>
            </a:r>
          </a:p>
          <a:p>
            <a:pPr lvl="1"/>
            <a:r>
              <a:rPr lang="en-US" dirty="0" smtClean="0"/>
              <a:t> </a:t>
            </a:r>
            <a:r>
              <a:rPr lang="en-US" dirty="0"/>
              <a:t>in a way that avoids unnecessary pain and distress. </a:t>
            </a:r>
          </a:p>
          <a:p>
            <a:endParaRPr lang="en-US" dirty="0" smtClean="0"/>
          </a:p>
          <a:p>
            <a:r>
              <a:rPr lang="en-US" dirty="0" smtClean="0"/>
              <a:t>In </a:t>
            </a:r>
            <a:r>
              <a:rPr lang="en-US" dirty="0"/>
              <a:t>accordance with AWA Regulations and PHS </a:t>
            </a:r>
            <a:r>
              <a:rPr lang="en-US" dirty="0" smtClean="0"/>
              <a:t>Policy </a:t>
            </a:r>
            <a:r>
              <a:rPr lang="en-US" dirty="0"/>
              <a:t>the IACUC </a:t>
            </a:r>
            <a:r>
              <a:rPr lang="en-US" b="1" i="1" dirty="0"/>
              <a:t>also monitors the animal care and use program by </a:t>
            </a:r>
            <a:r>
              <a:rPr lang="en-US" b="1" i="1" dirty="0" smtClean="0"/>
              <a:t>conducting program reviews and facility inspections at least semiannually</a:t>
            </a:r>
            <a:r>
              <a:rPr lang="en-US" i="1" dirty="0"/>
              <a:t>.  </a:t>
            </a:r>
            <a:endParaRPr lang="en-US" i="1" dirty="0" smtClean="0"/>
          </a:p>
          <a:p>
            <a:endParaRPr lang="en-US" dirty="0"/>
          </a:p>
          <a:p>
            <a:endParaRPr lang="en-US" dirty="0"/>
          </a:p>
        </p:txBody>
      </p:sp>
    </p:spTree>
    <p:extLst>
      <p:ext uri="{BB962C8B-B14F-4D97-AF65-F5344CB8AC3E}">
        <p14:creationId xmlns:p14="http://schemas.microsoft.com/office/powerpoint/2010/main" val="1198972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Iacuc</a:t>
            </a:r>
            <a:r>
              <a:rPr lang="en-US" dirty="0" smtClean="0"/>
              <a:t> training and oversight</a:t>
            </a:r>
            <a:endParaRPr lang="en-US" dirty="0"/>
          </a:p>
        </p:txBody>
      </p:sp>
      <p:sp>
        <p:nvSpPr>
          <p:cNvPr id="3" name="Content Placeholder 2"/>
          <p:cNvSpPr>
            <a:spLocks noGrp="1"/>
          </p:cNvSpPr>
          <p:nvPr>
            <p:ph idx="1"/>
          </p:nvPr>
        </p:nvSpPr>
        <p:spPr/>
        <p:txBody>
          <a:bodyPr/>
          <a:lstStyle/>
          <a:p>
            <a:r>
              <a:rPr lang="en-US" dirty="0"/>
              <a:t>The IACUC is also responsible for </a:t>
            </a:r>
            <a:endParaRPr lang="en-US" dirty="0" smtClean="0"/>
          </a:p>
          <a:p>
            <a:pPr lvl="1"/>
            <a:r>
              <a:rPr lang="en-US" dirty="0"/>
              <a:t>I</a:t>
            </a:r>
            <a:r>
              <a:rPr lang="en-US" dirty="0" smtClean="0"/>
              <a:t>mplementing </a:t>
            </a:r>
            <a:r>
              <a:rPr lang="en-US" dirty="0"/>
              <a:t>training </a:t>
            </a:r>
            <a:r>
              <a:rPr lang="en-US" dirty="0" smtClean="0"/>
              <a:t>requirements</a:t>
            </a:r>
          </a:p>
          <a:p>
            <a:pPr lvl="1"/>
            <a:r>
              <a:rPr lang="en-US" dirty="0"/>
              <a:t>I</a:t>
            </a:r>
            <a:r>
              <a:rPr lang="en-US" dirty="0" smtClean="0"/>
              <a:t>nvestigating </a:t>
            </a:r>
            <a:r>
              <a:rPr lang="en-US" dirty="0"/>
              <a:t>reports of harm to animals or </a:t>
            </a:r>
            <a:r>
              <a:rPr lang="en-US" dirty="0" smtClean="0"/>
              <a:t>noncompliance</a:t>
            </a:r>
          </a:p>
          <a:p>
            <a:pPr lvl="1"/>
            <a:r>
              <a:rPr lang="en-US" dirty="0"/>
              <a:t>C</a:t>
            </a:r>
            <a:r>
              <a:rPr lang="en-US" dirty="0" smtClean="0"/>
              <a:t>ommunicating </a:t>
            </a:r>
            <a:r>
              <a:rPr lang="en-US" dirty="0"/>
              <a:t>with the USDA and OLAW. </a:t>
            </a:r>
            <a:endParaRPr lang="en-US" dirty="0" smtClean="0"/>
          </a:p>
          <a:p>
            <a:pPr lvl="1"/>
            <a:endParaRPr lang="en-US" dirty="0"/>
          </a:p>
          <a:p>
            <a:r>
              <a:rPr lang="en-US" dirty="0" smtClean="0"/>
              <a:t> </a:t>
            </a:r>
            <a:r>
              <a:rPr lang="en-US" dirty="0"/>
              <a:t>Since the system is largely self-monitoring, </a:t>
            </a:r>
            <a:r>
              <a:rPr lang="en-US" dirty="0" smtClean="0"/>
              <a:t>even a </a:t>
            </a:r>
            <a:r>
              <a:rPr lang="en-US" dirty="0"/>
              <a:t>single incident of serious noncompliance with animal welfare regulation or guidelines can jeopardize the entire institution's privilege of conducting animal research. </a:t>
            </a:r>
          </a:p>
          <a:p>
            <a:endParaRPr lang="en-US" dirty="0"/>
          </a:p>
        </p:txBody>
      </p:sp>
    </p:spTree>
    <p:extLst>
      <p:ext uri="{BB962C8B-B14F-4D97-AF65-F5344CB8AC3E}">
        <p14:creationId xmlns:p14="http://schemas.microsoft.com/office/powerpoint/2010/main" val="255711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Iacuc</a:t>
            </a:r>
            <a:r>
              <a:rPr lang="en-US" dirty="0" smtClean="0"/>
              <a:t> membership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IACUC is made up of a variety of individuals:  </a:t>
            </a:r>
            <a:endParaRPr lang="en-US" dirty="0" smtClean="0"/>
          </a:p>
          <a:p>
            <a:pPr lvl="1"/>
            <a:r>
              <a:rPr lang="en-US" dirty="0" smtClean="0"/>
              <a:t>The Chairperson</a:t>
            </a:r>
          </a:p>
          <a:p>
            <a:pPr lvl="1"/>
            <a:r>
              <a:rPr lang="en-US" dirty="0"/>
              <a:t>T</a:t>
            </a:r>
            <a:r>
              <a:rPr lang="en-US" dirty="0" smtClean="0"/>
              <a:t>he </a:t>
            </a:r>
            <a:r>
              <a:rPr lang="en-US" dirty="0"/>
              <a:t>Attending Veterinarian (AV</a:t>
            </a:r>
            <a:r>
              <a:rPr lang="en-US" dirty="0" smtClean="0"/>
              <a:t>)</a:t>
            </a:r>
          </a:p>
          <a:p>
            <a:pPr lvl="1"/>
            <a:r>
              <a:rPr lang="en-US" dirty="0" smtClean="0"/>
              <a:t>Scientists</a:t>
            </a:r>
          </a:p>
          <a:p>
            <a:pPr lvl="1"/>
            <a:r>
              <a:rPr lang="en-US" dirty="0" smtClean="0"/>
              <a:t>Nonscientists</a:t>
            </a:r>
          </a:p>
          <a:p>
            <a:pPr lvl="1"/>
            <a:r>
              <a:rPr lang="en-US" dirty="0" smtClean="0"/>
              <a:t>At </a:t>
            </a:r>
            <a:r>
              <a:rPr lang="en-US" dirty="0"/>
              <a:t>least one member </a:t>
            </a:r>
            <a:r>
              <a:rPr lang="en-US" dirty="0" smtClean="0"/>
              <a:t>must not be affiliated </a:t>
            </a:r>
            <a:r>
              <a:rPr lang="en-US" dirty="0"/>
              <a:t>with the institution.  </a:t>
            </a:r>
          </a:p>
          <a:p>
            <a:pPr lvl="1"/>
            <a:endParaRPr lang="en-US" dirty="0" smtClean="0"/>
          </a:p>
          <a:p>
            <a:r>
              <a:rPr lang="en-US" dirty="0"/>
              <a:t>When planning an experiment, you should get to know the following individuals:</a:t>
            </a:r>
          </a:p>
          <a:p>
            <a:pPr lvl="1"/>
            <a:r>
              <a:rPr lang="en-US" dirty="0"/>
              <a:t>IACUC chairperson, secretary, or director:</a:t>
            </a:r>
          </a:p>
          <a:p>
            <a:pPr lvl="1"/>
            <a:r>
              <a:rPr lang="en-US" dirty="0"/>
              <a:t>The </a:t>
            </a:r>
            <a:r>
              <a:rPr lang="en-US" b="1" dirty="0"/>
              <a:t>IACUC chairperson is Dr. Laura Vogel</a:t>
            </a:r>
            <a:r>
              <a:rPr lang="en-US" dirty="0"/>
              <a:t>, Biological Sciences</a:t>
            </a:r>
          </a:p>
          <a:p>
            <a:pPr lvl="1"/>
            <a:r>
              <a:rPr lang="en-US" dirty="0"/>
              <a:t>The </a:t>
            </a:r>
            <a:r>
              <a:rPr lang="en-US" b="1" dirty="0"/>
              <a:t>Research Ethics and Compliance Director is Kathy Spence</a:t>
            </a:r>
            <a:r>
              <a:rPr lang="en-US" dirty="0"/>
              <a:t>.</a:t>
            </a:r>
          </a:p>
          <a:p>
            <a:pPr lvl="1"/>
            <a:r>
              <a:rPr lang="en-US" dirty="0" smtClean="0"/>
              <a:t>Institutional </a:t>
            </a:r>
            <a:r>
              <a:rPr lang="en-US" dirty="0"/>
              <a:t>veterinarian:   </a:t>
            </a:r>
            <a:r>
              <a:rPr lang="en-US" b="1" dirty="0"/>
              <a:t>Dr. Colleen </a:t>
            </a:r>
            <a:r>
              <a:rPr lang="en-US" b="1" dirty="0" err="1"/>
              <a:t>Gratton</a:t>
            </a:r>
            <a:endParaRPr lang="en-US" b="1" dirty="0"/>
          </a:p>
          <a:p>
            <a:endParaRPr lang="en-US" dirty="0"/>
          </a:p>
        </p:txBody>
      </p:sp>
    </p:spTree>
    <p:extLst>
      <p:ext uri="{BB962C8B-B14F-4D97-AF65-F5344CB8AC3E}">
        <p14:creationId xmlns:p14="http://schemas.microsoft.com/office/powerpoint/2010/main" val="1430287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Iacuc</a:t>
            </a:r>
            <a:r>
              <a:rPr lang="en-US" dirty="0" smtClean="0"/>
              <a:t> membership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a:t>
            </a:r>
            <a:r>
              <a:rPr lang="en-US" dirty="0"/>
              <a:t>ISU, the IACUC and the Office of Research Ethics and Compliance (REC) work together to oversee the animal care and use program.  </a:t>
            </a:r>
            <a:endParaRPr lang="en-US" dirty="0" smtClean="0"/>
          </a:p>
          <a:p>
            <a:pPr lvl="1"/>
            <a:r>
              <a:rPr lang="en-US" dirty="0" smtClean="0"/>
              <a:t>REC </a:t>
            </a:r>
            <a:r>
              <a:rPr lang="en-US" dirty="0"/>
              <a:t>and </a:t>
            </a:r>
            <a:r>
              <a:rPr lang="en-US" dirty="0" smtClean="0"/>
              <a:t>the IACUC Chair can </a:t>
            </a:r>
            <a:r>
              <a:rPr lang="en-US" dirty="0"/>
              <a:t>assist with </a:t>
            </a:r>
            <a:r>
              <a:rPr lang="en-US" dirty="0" smtClean="0"/>
              <a:t>information and guidance to </a:t>
            </a:r>
            <a:r>
              <a:rPr lang="en-US" dirty="0"/>
              <a:t>help you obtain approval for your </a:t>
            </a:r>
            <a:r>
              <a:rPr lang="en-US" dirty="0" smtClean="0"/>
              <a:t>planned activities</a:t>
            </a:r>
            <a:r>
              <a:rPr lang="en-US" dirty="0"/>
              <a:t>.  </a:t>
            </a:r>
            <a:endParaRPr lang="en-US" dirty="0" smtClean="0"/>
          </a:p>
          <a:p>
            <a:pPr lvl="1"/>
            <a:endParaRPr lang="en-US" dirty="0" smtClean="0"/>
          </a:p>
          <a:p>
            <a:r>
              <a:rPr lang="en-US" dirty="0" smtClean="0"/>
              <a:t>The </a:t>
            </a:r>
            <a:r>
              <a:rPr lang="en-US" dirty="0"/>
              <a:t>AV can help plan experiments and provide medical and procedural guidance.  </a:t>
            </a:r>
            <a:endParaRPr lang="en-US" dirty="0" smtClean="0"/>
          </a:p>
          <a:p>
            <a:endParaRPr lang="en-US" dirty="0" smtClean="0"/>
          </a:p>
          <a:p>
            <a:r>
              <a:rPr lang="en-US" dirty="0" smtClean="0"/>
              <a:t>The </a:t>
            </a:r>
            <a:r>
              <a:rPr lang="en-US" dirty="0"/>
              <a:t>AV is also responsible for </a:t>
            </a:r>
            <a:endParaRPr lang="en-US" dirty="0" smtClean="0"/>
          </a:p>
          <a:p>
            <a:pPr lvl="1"/>
            <a:r>
              <a:rPr lang="en-US" dirty="0"/>
              <a:t>T</a:t>
            </a:r>
            <a:r>
              <a:rPr lang="en-US" dirty="0" smtClean="0"/>
              <a:t>he animal </a:t>
            </a:r>
            <a:r>
              <a:rPr lang="en-US" dirty="0"/>
              <a:t>healthcare </a:t>
            </a:r>
            <a:r>
              <a:rPr lang="en-US" dirty="0" smtClean="0"/>
              <a:t>program</a:t>
            </a:r>
          </a:p>
          <a:p>
            <a:pPr lvl="1"/>
            <a:r>
              <a:rPr lang="en-US" dirty="0"/>
              <a:t>O</a:t>
            </a:r>
            <a:r>
              <a:rPr lang="en-US" dirty="0" smtClean="0"/>
              <a:t>verseeing </a:t>
            </a:r>
            <a:r>
              <a:rPr lang="en-US" dirty="0"/>
              <a:t>the adequacy of animal husbandry and </a:t>
            </a:r>
            <a:r>
              <a:rPr lang="en-US" dirty="0" smtClean="0"/>
              <a:t>nutrition</a:t>
            </a:r>
          </a:p>
          <a:p>
            <a:pPr lvl="1"/>
            <a:r>
              <a:rPr lang="en-US" dirty="0"/>
              <a:t>S</a:t>
            </a:r>
            <a:r>
              <a:rPr lang="en-US" dirty="0" smtClean="0"/>
              <a:t>anitation </a:t>
            </a:r>
            <a:r>
              <a:rPr lang="en-US" dirty="0"/>
              <a:t>practices</a:t>
            </a:r>
            <a:r>
              <a:rPr lang="en-US" dirty="0" smtClean="0"/>
              <a:t>, </a:t>
            </a:r>
          </a:p>
          <a:p>
            <a:pPr lvl="1"/>
            <a:r>
              <a:rPr lang="en-US" dirty="0" err="1" smtClean="0"/>
              <a:t>Zoonoses</a:t>
            </a:r>
            <a:r>
              <a:rPr lang="en-US" dirty="0" smtClean="0"/>
              <a:t> prevention and control</a:t>
            </a:r>
          </a:p>
          <a:p>
            <a:pPr lvl="1"/>
            <a:r>
              <a:rPr lang="en-US" dirty="0"/>
              <a:t>H</a:t>
            </a:r>
            <a:r>
              <a:rPr lang="en-US" dirty="0" smtClean="0"/>
              <a:t>azard </a:t>
            </a:r>
            <a:r>
              <a:rPr lang="en-US" dirty="0"/>
              <a:t>containment</a:t>
            </a:r>
            <a:r>
              <a:rPr lang="en-US" dirty="0" smtClean="0"/>
              <a:t>.. </a:t>
            </a:r>
            <a:endParaRPr lang="en-US" dirty="0"/>
          </a:p>
        </p:txBody>
      </p:sp>
    </p:spTree>
    <p:extLst>
      <p:ext uri="{BB962C8B-B14F-4D97-AF65-F5344CB8AC3E}">
        <p14:creationId xmlns:p14="http://schemas.microsoft.com/office/powerpoint/2010/main" val="2432016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err="1" smtClean="0"/>
              <a:t>iacuc</a:t>
            </a:r>
            <a:r>
              <a:rPr lang="en-US" dirty="0" smtClean="0"/>
              <a:t> protocol</a:t>
            </a:r>
            <a:endParaRPr lang="en-US" dirty="0"/>
          </a:p>
        </p:txBody>
      </p:sp>
      <p:sp>
        <p:nvSpPr>
          <p:cNvPr id="3" name="Content Placeholder 2"/>
          <p:cNvSpPr>
            <a:spLocks noGrp="1"/>
          </p:cNvSpPr>
          <p:nvPr>
            <p:ph idx="1"/>
          </p:nvPr>
        </p:nvSpPr>
        <p:spPr>
          <a:xfrm>
            <a:off x="457200" y="1752600"/>
            <a:ext cx="8229600" cy="4876800"/>
          </a:xfrm>
        </p:spPr>
        <p:txBody>
          <a:bodyPr>
            <a:normAutofit fontScale="62500" lnSpcReduction="20000"/>
          </a:bodyPr>
          <a:lstStyle/>
          <a:p>
            <a:r>
              <a:rPr lang="en-US" dirty="0"/>
              <a:t>All research and teaching activities involving </a:t>
            </a:r>
            <a:r>
              <a:rPr lang="en-US" dirty="0" smtClean="0"/>
              <a:t>vertebrate animals </a:t>
            </a:r>
            <a:r>
              <a:rPr lang="en-US" dirty="0"/>
              <a:t>must be conducted under an IACUC protocol submitted and overseen by </a:t>
            </a:r>
            <a:r>
              <a:rPr lang="en-US" dirty="0" smtClean="0"/>
              <a:t>a Principal Investigator </a:t>
            </a:r>
            <a:r>
              <a:rPr lang="en-US" dirty="0"/>
              <a:t>(PI</a:t>
            </a:r>
            <a:r>
              <a:rPr lang="en-US" dirty="0" smtClean="0"/>
              <a:t>).</a:t>
            </a:r>
          </a:p>
          <a:p>
            <a:endParaRPr lang="en-US" dirty="0"/>
          </a:p>
          <a:p>
            <a:r>
              <a:rPr lang="en-US" dirty="0" smtClean="0"/>
              <a:t> </a:t>
            </a:r>
            <a:r>
              <a:rPr lang="en-US" dirty="0"/>
              <a:t>The protocol contains a </a:t>
            </a:r>
            <a:r>
              <a:rPr lang="en-US" b="1" dirty="0"/>
              <a:t>complete description of all activities and procedures </a:t>
            </a:r>
            <a:r>
              <a:rPr lang="en-US" dirty="0"/>
              <a:t>that have been approved by the IACUC for that specific project. </a:t>
            </a:r>
            <a:endParaRPr lang="en-US" dirty="0" smtClean="0"/>
          </a:p>
          <a:p>
            <a:endParaRPr lang="en-US" dirty="0"/>
          </a:p>
          <a:p>
            <a:r>
              <a:rPr lang="en-US" dirty="0" smtClean="0"/>
              <a:t> </a:t>
            </a:r>
            <a:r>
              <a:rPr lang="en-US" dirty="0"/>
              <a:t>It also includes sections on </a:t>
            </a:r>
            <a:endParaRPr lang="en-US" dirty="0" smtClean="0"/>
          </a:p>
          <a:p>
            <a:pPr lvl="1"/>
            <a:r>
              <a:rPr lang="en-US" dirty="0" smtClean="0"/>
              <a:t>Husbandry</a:t>
            </a:r>
          </a:p>
          <a:p>
            <a:pPr lvl="1"/>
            <a:r>
              <a:rPr lang="en-US" dirty="0"/>
              <a:t>V</a:t>
            </a:r>
            <a:r>
              <a:rPr lang="en-US" dirty="0" smtClean="0"/>
              <a:t>eterinary </a:t>
            </a:r>
            <a:r>
              <a:rPr lang="en-US" dirty="0"/>
              <a:t>care, </a:t>
            </a:r>
            <a:endParaRPr lang="en-US" dirty="0" smtClean="0"/>
          </a:p>
          <a:p>
            <a:pPr lvl="1"/>
            <a:r>
              <a:rPr lang="en-US" dirty="0" smtClean="0"/>
              <a:t>Justification </a:t>
            </a:r>
            <a:r>
              <a:rPr lang="en-US" dirty="0"/>
              <a:t>of species and number of animals, </a:t>
            </a:r>
            <a:endParaRPr lang="en-US" dirty="0" smtClean="0"/>
          </a:p>
          <a:p>
            <a:pPr lvl="1"/>
            <a:r>
              <a:rPr lang="en-US" dirty="0"/>
              <a:t>A</a:t>
            </a:r>
            <a:r>
              <a:rPr lang="en-US" dirty="0" smtClean="0"/>
              <a:t>lternatives </a:t>
            </a:r>
            <a:r>
              <a:rPr lang="en-US" dirty="0"/>
              <a:t>to animal use, </a:t>
            </a:r>
            <a:endParaRPr lang="en-US" dirty="0" smtClean="0"/>
          </a:p>
          <a:p>
            <a:pPr lvl="1"/>
            <a:r>
              <a:rPr lang="en-US" dirty="0"/>
              <a:t>R</a:t>
            </a:r>
            <a:r>
              <a:rPr lang="en-US" dirty="0" smtClean="0"/>
              <a:t>ecognizing </a:t>
            </a:r>
            <a:r>
              <a:rPr lang="en-US" dirty="0"/>
              <a:t>pain and distress, </a:t>
            </a:r>
            <a:endParaRPr lang="en-US" dirty="0" smtClean="0"/>
          </a:p>
          <a:p>
            <a:pPr lvl="1"/>
            <a:r>
              <a:rPr lang="en-US" dirty="0"/>
              <a:t>E</a:t>
            </a:r>
            <a:r>
              <a:rPr lang="en-US" dirty="0" smtClean="0"/>
              <a:t>uthanasia methods</a:t>
            </a:r>
          </a:p>
          <a:p>
            <a:pPr lvl="1"/>
            <a:r>
              <a:rPr lang="en-US" dirty="0"/>
              <a:t>R</a:t>
            </a:r>
            <a:r>
              <a:rPr lang="en-US" dirty="0" smtClean="0"/>
              <a:t>estraint </a:t>
            </a:r>
            <a:r>
              <a:rPr lang="en-US" dirty="0"/>
              <a:t>and handling. </a:t>
            </a:r>
            <a:endParaRPr lang="en-US" dirty="0" smtClean="0"/>
          </a:p>
          <a:p>
            <a:endParaRPr lang="en-US" dirty="0"/>
          </a:p>
          <a:p>
            <a:r>
              <a:rPr lang="en-US" dirty="0" smtClean="0"/>
              <a:t> </a:t>
            </a:r>
            <a:r>
              <a:rPr lang="en-US" dirty="0"/>
              <a:t>It is the PI’s responsibility to share the protocol with you so that you understand your </a:t>
            </a:r>
            <a:r>
              <a:rPr lang="en-US" dirty="0" smtClean="0"/>
              <a:t>responsibilities and </a:t>
            </a:r>
            <a:r>
              <a:rPr lang="en-US" dirty="0"/>
              <a:t>the importance of complying with the </a:t>
            </a:r>
            <a:r>
              <a:rPr lang="en-US" dirty="0" smtClean="0"/>
              <a:t>protocol before </a:t>
            </a:r>
            <a:r>
              <a:rPr lang="en-US" dirty="0"/>
              <a:t>you begin </a:t>
            </a:r>
            <a:r>
              <a:rPr lang="en-US" dirty="0" smtClean="0"/>
              <a:t>any  protocol-specific activities </a:t>
            </a:r>
            <a:r>
              <a:rPr lang="en-US" dirty="0"/>
              <a:t>covered by it. </a:t>
            </a:r>
          </a:p>
          <a:p>
            <a:r>
              <a:rPr lang="en-US" dirty="0"/>
              <a:t> </a:t>
            </a:r>
          </a:p>
          <a:p>
            <a:endParaRPr lang="en-US" dirty="0"/>
          </a:p>
        </p:txBody>
      </p:sp>
    </p:spTree>
    <p:extLst>
      <p:ext uri="{BB962C8B-B14F-4D97-AF65-F5344CB8AC3E}">
        <p14:creationId xmlns:p14="http://schemas.microsoft.com/office/powerpoint/2010/main" val="91241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and recording misconduct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IACUC is required under federal regulations to review and, if warranted, investigate any allegations of mistreatment or noncompliance, whether the report is made by an employee of the institution or by the public.  </a:t>
            </a:r>
            <a:endParaRPr lang="en-US" dirty="0" smtClean="0"/>
          </a:p>
          <a:p>
            <a:endParaRPr lang="en-US" dirty="0"/>
          </a:p>
          <a:p>
            <a:r>
              <a:rPr lang="en-US" dirty="0" smtClean="0"/>
              <a:t>The </a:t>
            </a:r>
            <a:r>
              <a:rPr lang="en-US" dirty="0"/>
              <a:t>IACUC has the authority to halt any animal activities and to impose and enforce appropriate sanctions.  This may include termination of the protocol and revocation of the privilege of using animals. </a:t>
            </a:r>
            <a:endParaRPr lang="en-US" dirty="0" smtClean="0"/>
          </a:p>
          <a:p>
            <a:endParaRPr lang="en-US" dirty="0"/>
          </a:p>
          <a:p>
            <a:r>
              <a:rPr lang="en-US" dirty="0" smtClean="0"/>
              <a:t>The IACUC reports </a:t>
            </a:r>
            <a:r>
              <a:rPr lang="en-US" dirty="0"/>
              <a:t>their action to the Institutional Official, who then has the authority to take additional action, such as review under research misconduct policies. </a:t>
            </a:r>
            <a:endParaRPr lang="en-US" dirty="0" smtClean="0"/>
          </a:p>
          <a:p>
            <a:endParaRPr lang="en-US" dirty="0"/>
          </a:p>
          <a:p>
            <a:r>
              <a:rPr lang="en-US" dirty="0" smtClean="0"/>
              <a:t> </a:t>
            </a:r>
            <a:r>
              <a:rPr lang="en-US" dirty="0"/>
              <a:t>Both OLAW and the USDA must be notified if the suspended protocol involved PHS funding</a:t>
            </a:r>
          </a:p>
        </p:txBody>
      </p:sp>
    </p:spTree>
    <p:extLst>
      <p:ext uri="{BB962C8B-B14F-4D97-AF65-F5344CB8AC3E}">
        <p14:creationId xmlns:p14="http://schemas.microsoft.com/office/powerpoint/2010/main" val="4151271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a:t>
            </a:r>
            <a:endParaRPr lang="en-US" dirty="0"/>
          </a:p>
        </p:txBody>
      </p:sp>
      <p:sp>
        <p:nvSpPr>
          <p:cNvPr id="3" name="Content Placeholder 2"/>
          <p:cNvSpPr>
            <a:spLocks noGrp="1"/>
          </p:cNvSpPr>
          <p:nvPr>
            <p:ph idx="1"/>
          </p:nvPr>
        </p:nvSpPr>
        <p:spPr/>
        <p:txBody>
          <a:bodyPr/>
          <a:lstStyle/>
          <a:p>
            <a:r>
              <a:rPr lang="en-US" dirty="0" smtClean="0"/>
              <a:t>The IACUC should protect the individual as well as the institution.</a:t>
            </a:r>
          </a:p>
          <a:p>
            <a:endParaRPr lang="en-US" dirty="0" smtClean="0"/>
          </a:p>
          <a:p>
            <a:r>
              <a:rPr lang="en-US" dirty="0" smtClean="0"/>
              <a:t>All animal research should be done in an ethical way.</a:t>
            </a:r>
          </a:p>
          <a:p>
            <a:endParaRPr lang="en-US" dirty="0" smtClean="0"/>
          </a:p>
          <a:p>
            <a:r>
              <a:rPr lang="en-US" dirty="0" smtClean="0"/>
              <a:t>Animals should not be subject to unnecessary pain and distress.</a:t>
            </a:r>
            <a:endParaRPr lang="en-US" dirty="0"/>
          </a:p>
        </p:txBody>
      </p:sp>
    </p:spTree>
    <p:extLst>
      <p:ext uri="{BB962C8B-B14F-4D97-AF65-F5344CB8AC3E}">
        <p14:creationId xmlns:p14="http://schemas.microsoft.com/office/powerpoint/2010/main" val="109557813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PHS Policy, the USDA Animal Welfare Act Regulations, </a:t>
            </a:r>
            <a:r>
              <a:rPr lang="en-US" dirty="0" smtClean="0"/>
              <a:t>and the</a:t>
            </a:r>
            <a:r>
              <a:rPr lang="en-US" dirty="0"/>
              <a:t> Guides require an institution to cover a number of specific topics as part of its training </a:t>
            </a:r>
            <a:r>
              <a:rPr lang="en-US" dirty="0" smtClean="0"/>
              <a:t>program for </a:t>
            </a:r>
            <a:r>
              <a:rPr lang="en-US" dirty="0"/>
              <a:t>any individuals handling animals.  </a:t>
            </a:r>
            <a:endParaRPr lang="en-US" dirty="0" smtClean="0"/>
          </a:p>
          <a:p>
            <a:endParaRPr lang="en-US" dirty="0"/>
          </a:p>
          <a:p>
            <a:r>
              <a:rPr lang="en-US" dirty="0" smtClean="0"/>
              <a:t> </a:t>
            </a:r>
            <a:r>
              <a:rPr lang="en-US" dirty="0"/>
              <a:t>For research and teaching activities at ISU, PIs, staff and students who will be working in an unsupervised capacity must complete a more rigorous training program than students working in a completely supervised activity.  </a:t>
            </a:r>
            <a:endParaRPr lang="en-US" dirty="0" smtClean="0"/>
          </a:p>
          <a:p>
            <a:endParaRPr lang="en-US" dirty="0"/>
          </a:p>
          <a:p>
            <a:r>
              <a:rPr lang="en-US" dirty="0" smtClean="0"/>
              <a:t>Specifics </a:t>
            </a:r>
            <a:r>
              <a:rPr lang="en-US" dirty="0"/>
              <a:t>on training requirements are included in the “Vertebrate Animal Care and Use Training” SOP.   </a:t>
            </a:r>
          </a:p>
        </p:txBody>
      </p:sp>
    </p:spTree>
    <p:extLst>
      <p:ext uri="{BB962C8B-B14F-4D97-AF65-F5344CB8AC3E}">
        <p14:creationId xmlns:p14="http://schemas.microsoft.com/office/powerpoint/2010/main" val="262861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requirements</a:t>
            </a:r>
            <a:endParaRPr lang="en-US" dirty="0"/>
          </a:p>
        </p:txBody>
      </p:sp>
      <p:sp>
        <p:nvSpPr>
          <p:cNvPr id="3" name="Content Placeholder 2"/>
          <p:cNvSpPr>
            <a:spLocks noGrp="1"/>
          </p:cNvSpPr>
          <p:nvPr>
            <p:ph idx="1"/>
          </p:nvPr>
        </p:nvSpPr>
        <p:spPr>
          <a:xfrm>
            <a:off x="392790" y="1676400"/>
            <a:ext cx="8229600" cy="4830763"/>
          </a:xfrm>
        </p:spPr>
        <p:txBody>
          <a:bodyPr>
            <a:normAutofit fontScale="85000" lnSpcReduction="10000"/>
          </a:bodyPr>
          <a:lstStyle/>
          <a:p>
            <a:r>
              <a:rPr lang="en-US" dirty="0"/>
              <a:t>Generally, individuals must be trained on the </a:t>
            </a:r>
            <a:r>
              <a:rPr lang="en-US" dirty="0" smtClean="0"/>
              <a:t>following prior </a:t>
            </a:r>
            <a:r>
              <a:rPr lang="en-US" dirty="0"/>
              <a:t>to working with animals: </a:t>
            </a:r>
          </a:p>
          <a:p>
            <a:pPr lvl="1"/>
            <a:r>
              <a:rPr lang="en-US" b="1" dirty="0" smtClean="0"/>
              <a:t>Humane </a:t>
            </a:r>
            <a:r>
              <a:rPr lang="en-US" b="1" dirty="0"/>
              <a:t>methods of animal maintenance and experimentation</a:t>
            </a:r>
            <a:r>
              <a:rPr lang="en-US" dirty="0"/>
              <a:t>, including basic needs of the particular species of animal, and proper handling and care. </a:t>
            </a:r>
            <a:endParaRPr lang="en-US" dirty="0" smtClean="0"/>
          </a:p>
          <a:p>
            <a:pPr lvl="1"/>
            <a:endParaRPr lang="en-US" dirty="0"/>
          </a:p>
          <a:p>
            <a:pPr lvl="1"/>
            <a:r>
              <a:rPr lang="en-US" b="1" dirty="0" smtClean="0"/>
              <a:t>Minimization </a:t>
            </a:r>
            <a:r>
              <a:rPr lang="en-US" b="1" dirty="0"/>
              <a:t>of distress </a:t>
            </a:r>
            <a:r>
              <a:rPr lang="en-US" dirty="0"/>
              <a:t>through the use of approved research and testing methods.  </a:t>
            </a:r>
            <a:endParaRPr lang="en-US" dirty="0" smtClean="0"/>
          </a:p>
          <a:p>
            <a:pPr lvl="1"/>
            <a:endParaRPr lang="en-US" dirty="0"/>
          </a:p>
          <a:p>
            <a:pPr lvl="1"/>
            <a:r>
              <a:rPr lang="en-US" b="1" dirty="0" smtClean="0"/>
              <a:t>Proper </a:t>
            </a:r>
            <a:r>
              <a:rPr lang="en-US" b="1" dirty="0"/>
              <a:t>use of analgesics, anesthetics, and other pharmaceuticals. </a:t>
            </a:r>
            <a:endParaRPr lang="en-US" b="1" dirty="0" smtClean="0"/>
          </a:p>
          <a:p>
            <a:pPr lvl="1"/>
            <a:endParaRPr lang="en-US" b="1" dirty="0"/>
          </a:p>
          <a:p>
            <a:pPr lvl="1"/>
            <a:r>
              <a:rPr lang="en-US" b="1" dirty="0" smtClean="0"/>
              <a:t>How </a:t>
            </a:r>
            <a:r>
              <a:rPr lang="en-US" b="1" dirty="0"/>
              <a:t>to report deficiencies</a:t>
            </a:r>
            <a:r>
              <a:rPr lang="en-US" dirty="0"/>
              <a:t> in animal care, including training on protections in place for personnel who report deficiencies. </a:t>
            </a:r>
          </a:p>
          <a:p>
            <a:pPr lvl="1"/>
            <a:r>
              <a:rPr lang="en-US" dirty="0" smtClean="0"/>
              <a:t>Proper </a:t>
            </a:r>
            <a:r>
              <a:rPr lang="en-US" dirty="0"/>
              <a:t>use of restraint equipment due to the risks to both animals and handlers. </a:t>
            </a:r>
            <a:endParaRPr lang="en-US" dirty="0" smtClean="0"/>
          </a:p>
          <a:p>
            <a:pPr lvl="1"/>
            <a:endParaRPr lang="en-US" dirty="0"/>
          </a:p>
          <a:p>
            <a:pPr lvl="1"/>
            <a:r>
              <a:rPr lang="en-US" b="1" dirty="0" smtClean="0"/>
              <a:t>Occupational </a:t>
            </a:r>
            <a:r>
              <a:rPr lang="en-US" b="1" dirty="0"/>
              <a:t>Health and Safety</a:t>
            </a:r>
            <a:r>
              <a:rPr lang="en-US" dirty="0"/>
              <a:t>. </a:t>
            </a:r>
          </a:p>
          <a:p>
            <a:endParaRPr lang="en-US" dirty="0"/>
          </a:p>
        </p:txBody>
      </p:sp>
    </p:spTree>
    <p:extLst>
      <p:ext uri="{BB962C8B-B14F-4D97-AF65-F5344CB8AC3E}">
        <p14:creationId xmlns:p14="http://schemas.microsoft.com/office/powerpoint/2010/main" val="994085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Working with the IACUC</a:t>
            </a:r>
            <a:endParaRPr lang="en-US" dirty="0"/>
          </a:p>
        </p:txBody>
      </p:sp>
      <p:sp>
        <p:nvSpPr>
          <p:cNvPr id="3" name="Content Placeholder 2"/>
          <p:cNvSpPr>
            <a:spLocks noGrp="1"/>
          </p:cNvSpPr>
          <p:nvPr>
            <p:ph idx="1"/>
          </p:nvPr>
        </p:nvSpPr>
        <p:spPr/>
        <p:txBody>
          <a:bodyPr/>
          <a:lstStyle/>
          <a:p>
            <a:r>
              <a:rPr lang="en-US" dirty="0" smtClean="0"/>
              <a:t>Module designed to teach how you must conduct research and teaching using animals.</a:t>
            </a:r>
          </a:p>
          <a:p>
            <a:endParaRPr lang="en-US" dirty="0" smtClean="0"/>
          </a:p>
          <a:p>
            <a:r>
              <a:rPr lang="en-US" dirty="0" smtClean="0"/>
              <a:t>There will be an assessment associated with this material.</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8400" y="3810000"/>
            <a:ext cx="1701800" cy="2552700"/>
          </a:xfrm>
          <a:prstGeom prst="rect">
            <a:avLst/>
          </a:prstGeom>
        </p:spPr>
      </p:pic>
    </p:spTree>
    <p:extLst>
      <p:ext uri="{BB962C8B-B14F-4D97-AF65-F5344CB8AC3E}">
        <p14:creationId xmlns:p14="http://schemas.microsoft.com/office/powerpoint/2010/main" val="3100373733"/>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the canine lab:</a:t>
            </a:r>
            <a:endParaRPr lang="en-US" dirty="0"/>
          </a:p>
        </p:txBody>
      </p:sp>
      <p:sp>
        <p:nvSpPr>
          <p:cNvPr id="3" name="Content Placeholder 2"/>
          <p:cNvSpPr>
            <a:spLocks noGrp="1"/>
          </p:cNvSpPr>
          <p:nvPr>
            <p:ph idx="1"/>
          </p:nvPr>
        </p:nvSpPr>
        <p:spPr>
          <a:xfrm>
            <a:off x="457200" y="1752600"/>
            <a:ext cx="8229600" cy="4876800"/>
          </a:xfrm>
        </p:spPr>
        <p:txBody>
          <a:bodyPr>
            <a:normAutofit fontScale="92500" lnSpcReduction="10000"/>
          </a:bodyPr>
          <a:lstStyle/>
          <a:p>
            <a:r>
              <a:rPr lang="en-US" dirty="0" smtClean="0"/>
              <a:t>The PHS Policy and USDA Animal Welfare Act Regulations and Standards state that personnel must be trained and qualified to conduct research.</a:t>
            </a:r>
          </a:p>
          <a:p>
            <a:endParaRPr lang="en-US" dirty="0" smtClean="0"/>
          </a:p>
          <a:p>
            <a:r>
              <a:rPr lang="en-US" dirty="0" smtClean="0"/>
              <a:t>All individuals working with the dogs should</a:t>
            </a:r>
          </a:p>
          <a:p>
            <a:pPr lvl="1"/>
            <a:r>
              <a:rPr lang="en-US" dirty="0" smtClean="0"/>
              <a:t>Know the training procedures for working with the dogs</a:t>
            </a:r>
          </a:p>
          <a:p>
            <a:pPr lvl="1"/>
            <a:r>
              <a:rPr lang="en-US" dirty="0" smtClean="0"/>
              <a:t>Know when and how to contact the veterinarians.</a:t>
            </a:r>
          </a:p>
          <a:p>
            <a:pPr lvl="1"/>
            <a:r>
              <a:rPr lang="en-US" dirty="0" smtClean="0"/>
              <a:t>Know to whom reports of misconduct should be reported</a:t>
            </a:r>
          </a:p>
          <a:p>
            <a:endParaRPr lang="en-US" dirty="0" smtClean="0"/>
          </a:p>
          <a:p>
            <a:r>
              <a:rPr lang="en-US" dirty="0" smtClean="0"/>
              <a:t>Communicating and recordkeeping are essential.</a:t>
            </a:r>
          </a:p>
          <a:p>
            <a:endParaRPr lang="en-US" dirty="0" smtClean="0"/>
          </a:p>
          <a:p>
            <a:r>
              <a:rPr lang="en-US" dirty="0" smtClean="0"/>
              <a:t>The </a:t>
            </a:r>
            <a:r>
              <a:rPr lang="en-US" dirty="0"/>
              <a:t>IACUC must be assured that individuals who will be working with animals are appropriately trained and experienced</a:t>
            </a:r>
          </a:p>
          <a:p>
            <a:pPr marL="114300" indent="0">
              <a:buNone/>
            </a:pPr>
            <a:endParaRPr lang="en-US" dirty="0" smtClean="0"/>
          </a:p>
          <a:p>
            <a:endParaRPr lang="en-US" dirty="0"/>
          </a:p>
        </p:txBody>
      </p:sp>
    </p:spTree>
    <p:extLst>
      <p:ext uri="{BB962C8B-B14F-4D97-AF65-F5344CB8AC3E}">
        <p14:creationId xmlns:p14="http://schemas.microsoft.com/office/powerpoint/2010/main" val="368204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Injuries and accidents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a:t>
            </a:r>
            <a:r>
              <a:rPr lang="en-US" dirty="0" smtClean="0"/>
              <a:t>f any injury occurs, immediately contact the unit supervisor. If needed, call 911.</a:t>
            </a:r>
          </a:p>
          <a:p>
            <a:pPr lvl="1"/>
            <a:r>
              <a:rPr lang="en-US" dirty="0" smtClean="0"/>
              <a:t>All injuries must be reported to the unit supervisor, even if they do not seem serious.</a:t>
            </a:r>
          </a:p>
          <a:p>
            <a:pPr lvl="1"/>
            <a:endParaRPr lang="en-US" dirty="0"/>
          </a:p>
          <a:p>
            <a:r>
              <a:rPr lang="en-US" dirty="0" smtClean="0"/>
              <a:t>Up-to-date vaccinations </a:t>
            </a:r>
            <a:r>
              <a:rPr lang="en-US" dirty="0"/>
              <a:t>are strongly </a:t>
            </a:r>
            <a:r>
              <a:rPr lang="en-US" dirty="0" smtClean="0"/>
              <a:t>recommended</a:t>
            </a:r>
          </a:p>
          <a:p>
            <a:pPr lvl="1"/>
            <a:endParaRPr lang="en-US" dirty="0" smtClean="0"/>
          </a:p>
          <a:p>
            <a:r>
              <a:rPr lang="en-US" dirty="0" smtClean="0"/>
              <a:t>Injuries can be avoided in three easy steps</a:t>
            </a:r>
          </a:p>
          <a:p>
            <a:pPr lvl="1"/>
            <a:r>
              <a:rPr lang="en-US" dirty="0" smtClean="0"/>
              <a:t>Prepare your work in an area in advance,</a:t>
            </a:r>
          </a:p>
          <a:p>
            <a:pPr lvl="1"/>
            <a:r>
              <a:rPr lang="en-US" dirty="0" smtClean="0"/>
              <a:t>Make sure all equipment is functioning correctly. </a:t>
            </a:r>
          </a:p>
          <a:p>
            <a:pPr lvl="1"/>
            <a:r>
              <a:rPr lang="en-US" dirty="0" smtClean="0"/>
              <a:t>Make sure all gates are shut, crates latched, dogs appropriately leashed.</a:t>
            </a:r>
          </a:p>
          <a:p>
            <a:pPr lvl="1"/>
            <a:endParaRPr lang="en-US" dirty="0" smtClean="0"/>
          </a:p>
          <a:p>
            <a:r>
              <a:rPr lang="en-US" dirty="0" smtClean="0"/>
              <a:t>Be able to recognize when an animal is becoming angry or defensive.</a:t>
            </a:r>
          </a:p>
          <a:p>
            <a:endParaRPr lang="en-US" dirty="0" smtClean="0"/>
          </a:p>
          <a:p>
            <a:r>
              <a:rPr lang="en-US" dirty="0" smtClean="0"/>
              <a:t>Handle animals with the minimum amount of agitation.</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895286613"/>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bites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Occasionally dogs bite. If you receive a bite from a dog in the laboratory</a:t>
            </a:r>
            <a:r>
              <a:rPr lang="en-US" dirty="0" smtClean="0"/>
              <a:t>:</a:t>
            </a:r>
          </a:p>
          <a:p>
            <a:endParaRPr lang="en-US" dirty="0" smtClean="0"/>
          </a:p>
          <a:p>
            <a:r>
              <a:rPr lang="en-US" dirty="0" smtClean="0"/>
              <a:t>Determine </a:t>
            </a:r>
            <a:r>
              <a:rPr lang="en-US" dirty="0"/>
              <a:t>if the bite has broken the skin. If the bite has broken the skin: </a:t>
            </a:r>
            <a:endParaRPr lang="en-US" dirty="0" smtClean="0"/>
          </a:p>
          <a:p>
            <a:pPr lvl="1"/>
            <a:r>
              <a:rPr lang="en-US" dirty="0"/>
              <a:t>I</a:t>
            </a:r>
            <a:r>
              <a:rPr lang="en-US" dirty="0" smtClean="0"/>
              <a:t>mmediately </a:t>
            </a:r>
            <a:r>
              <a:rPr lang="en-US" dirty="0"/>
              <a:t>wash the wound under running water.</a:t>
            </a:r>
          </a:p>
          <a:p>
            <a:pPr lvl="1"/>
            <a:r>
              <a:rPr lang="en-US" dirty="0" smtClean="0"/>
              <a:t>If </a:t>
            </a:r>
            <a:r>
              <a:rPr lang="en-US" dirty="0"/>
              <a:t>the wound is bleeding, apply pressure until the bleeding stops. </a:t>
            </a:r>
            <a:endParaRPr lang="en-US" dirty="0" smtClean="0"/>
          </a:p>
          <a:p>
            <a:pPr lvl="1"/>
            <a:r>
              <a:rPr lang="en-US" dirty="0" smtClean="0"/>
              <a:t>Apply </a:t>
            </a:r>
            <a:r>
              <a:rPr lang="en-US" dirty="0"/>
              <a:t>antibiotic cream to the wound and place a band aid over the wound. </a:t>
            </a:r>
            <a:endParaRPr lang="en-US" dirty="0" smtClean="0"/>
          </a:p>
          <a:p>
            <a:pPr lvl="1"/>
            <a:r>
              <a:rPr lang="en-US" dirty="0" smtClean="0"/>
              <a:t>Seek </a:t>
            </a:r>
            <a:r>
              <a:rPr lang="en-US" dirty="0"/>
              <a:t>medical treatment as soon as possible, if necessary. </a:t>
            </a:r>
            <a:endParaRPr lang="en-US" dirty="0" smtClean="0"/>
          </a:p>
          <a:p>
            <a:pPr lvl="1"/>
            <a:endParaRPr lang="en-US" dirty="0"/>
          </a:p>
          <a:p>
            <a:r>
              <a:rPr lang="en-US" dirty="0" smtClean="0"/>
              <a:t>. </a:t>
            </a:r>
            <a:r>
              <a:rPr lang="en-US" dirty="0"/>
              <a:t>For a severe wound, a wound that will not stop bleeding, or multiple wounds: </a:t>
            </a:r>
            <a:endParaRPr lang="en-US" dirty="0" smtClean="0"/>
          </a:p>
          <a:p>
            <a:pPr lvl="1"/>
            <a:r>
              <a:rPr lang="en-US" dirty="0" smtClean="0"/>
              <a:t>Call </a:t>
            </a:r>
            <a:r>
              <a:rPr lang="en-US" dirty="0"/>
              <a:t>911 if the situation warrants an emergency.</a:t>
            </a:r>
          </a:p>
          <a:p>
            <a:pPr lvl="1"/>
            <a:r>
              <a:rPr lang="en-US" dirty="0" smtClean="0"/>
              <a:t>Place </a:t>
            </a:r>
            <a:r>
              <a:rPr lang="en-US" dirty="0"/>
              <a:t>a clean towel or cloth over the wound and apply pressure until emergency help arrives. </a:t>
            </a:r>
            <a:endParaRPr lang="en-US" dirty="0" smtClean="0"/>
          </a:p>
          <a:p>
            <a:pPr lvl="1"/>
            <a:r>
              <a:rPr lang="en-US" dirty="0" smtClean="0"/>
              <a:t>Elevate </a:t>
            </a:r>
            <a:r>
              <a:rPr lang="en-US" dirty="0"/>
              <a:t>the limb above the heart, if possible. </a:t>
            </a:r>
            <a:endParaRPr lang="en-US" dirty="0" smtClean="0"/>
          </a:p>
          <a:p>
            <a:pPr lvl="1"/>
            <a:endParaRPr lang="en-US" dirty="0"/>
          </a:p>
        </p:txBody>
      </p:sp>
    </p:spTree>
    <p:extLst>
      <p:ext uri="{BB962C8B-B14F-4D97-AF65-F5344CB8AC3E}">
        <p14:creationId xmlns:p14="http://schemas.microsoft.com/office/powerpoint/2010/main" val="240420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bites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a:t>bite log form must be completed for any bite </a:t>
            </a:r>
            <a:r>
              <a:rPr lang="en-US" dirty="0"/>
              <a:t>that breaks the skin. In addition, Dr. Farmer-Dougan or the lab TA must be immediately contacted. They are to sign the form, as well. </a:t>
            </a:r>
            <a:endParaRPr lang="en-US" dirty="0" smtClean="0"/>
          </a:p>
          <a:p>
            <a:endParaRPr lang="en-US" dirty="0"/>
          </a:p>
          <a:p>
            <a:r>
              <a:rPr lang="en-US" dirty="0" smtClean="0"/>
              <a:t>The </a:t>
            </a:r>
            <a:r>
              <a:rPr lang="en-US" dirty="0"/>
              <a:t>Research, Ethics and Compliance office and the Chair of the IACUC must be notified if a bite does occur. If, for any reason, you cannot immediately contact Dr. Farmer-Dougan or the lab TA, please call </a:t>
            </a:r>
            <a:r>
              <a:rPr lang="en-US" dirty="0" smtClean="0"/>
              <a:t>438-2529 </a:t>
            </a:r>
            <a:r>
              <a:rPr lang="en-US" dirty="0"/>
              <a:t>to report the incident.</a:t>
            </a:r>
          </a:p>
        </p:txBody>
      </p:sp>
    </p:spTree>
    <p:extLst>
      <p:ext uri="{BB962C8B-B14F-4D97-AF65-F5344CB8AC3E}">
        <p14:creationId xmlns:p14="http://schemas.microsoft.com/office/powerpoint/2010/main" val="3877878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transmission</a:t>
            </a:r>
            <a:endParaRPr lang="en-US" dirty="0"/>
          </a:p>
        </p:txBody>
      </p:sp>
      <p:sp>
        <p:nvSpPr>
          <p:cNvPr id="3" name="Content Placeholder 2"/>
          <p:cNvSpPr>
            <a:spLocks noGrp="1"/>
          </p:cNvSpPr>
          <p:nvPr>
            <p:ph idx="1"/>
          </p:nvPr>
        </p:nvSpPr>
        <p:spPr/>
        <p:txBody>
          <a:bodyPr/>
          <a:lstStyle/>
          <a:p>
            <a:r>
              <a:rPr lang="en-US" dirty="0" smtClean="0"/>
              <a:t>Steps to follow to help prevent disease transmission:</a:t>
            </a:r>
          </a:p>
          <a:p>
            <a:pPr lvl="1"/>
            <a:r>
              <a:rPr lang="en-US" dirty="0" smtClean="0"/>
              <a:t>Wash your hands with soap and water frequently.</a:t>
            </a:r>
          </a:p>
          <a:p>
            <a:pPr lvl="1"/>
            <a:endParaRPr lang="en-US" dirty="0" smtClean="0"/>
          </a:p>
          <a:p>
            <a:pPr lvl="1"/>
            <a:r>
              <a:rPr lang="en-US" dirty="0" smtClean="0"/>
              <a:t>Never eat or drink in areas where dogs are present.</a:t>
            </a:r>
          </a:p>
          <a:p>
            <a:pPr lvl="1"/>
            <a:endParaRPr lang="en-US" dirty="0" smtClean="0"/>
          </a:p>
          <a:p>
            <a:pPr lvl="1"/>
            <a:r>
              <a:rPr lang="en-US" dirty="0" smtClean="0"/>
              <a:t>Report all sick animals as soon as possible.</a:t>
            </a:r>
          </a:p>
          <a:p>
            <a:pPr lvl="1"/>
            <a:endParaRPr lang="en-US" dirty="0" smtClean="0"/>
          </a:p>
          <a:p>
            <a:pPr lvl="1"/>
            <a:endParaRPr lang="en-US" dirty="0"/>
          </a:p>
        </p:txBody>
      </p:sp>
    </p:spTree>
    <p:extLst>
      <p:ext uri="{BB962C8B-B14F-4D97-AF65-F5344CB8AC3E}">
        <p14:creationId xmlns:p14="http://schemas.microsoft.com/office/powerpoint/2010/main" val="2408622135"/>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mistreatment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Any observed mistreatment </a:t>
            </a:r>
            <a:r>
              <a:rPr lang="en-US" b="1" dirty="0"/>
              <a:t>of </a:t>
            </a:r>
            <a:r>
              <a:rPr lang="en-US" b="1" dirty="0" smtClean="0"/>
              <a:t>animals should </a:t>
            </a:r>
            <a:r>
              <a:rPr lang="en-US" b="1" dirty="0"/>
              <a:t>be immediately reported to the AV, any member of the IACUC, or to REC</a:t>
            </a:r>
            <a:r>
              <a:rPr lang="en-US" dirty="0"/>
              <a:t>. </a:t>
            </a:r>
            <a:endParaRPr lang="en-US" dirty="0" smtClean="0"/>
          </a:p>
          <a:p>
            <a:endParaRPr lang="en-US" dirty="0"/>
          </a:p>
          <a:p>
            <a:r>
              <a:rPr lang="en-US" dirty="0" smtClean="0"/>
              <a:t>Any </a:t>
            </a:r>
            <a:r>
              <a:rPr lang="en-US" dirty="0"/>
              <a:t>animal that is in danger or in pain should be removed from the threat if that can be accomplished safely.  </a:t>
            </a:r>
            <a:endParaRPr lang="en-US" dirty="0" smtClean="0"/>
          </a:p>
          <a:p>
            <a:endParaRPr lang="en-US" dirty="0"/>
          </a:p>
          <a:p>
            <a:r>
              <a:rPr lang="en-US" dirty="0"/>
              <a:t>Emergency contact information is posted in every building at the ISU </a:t>
            </a:r>
            <a:r>
              <a:rPr lang="en-US" dirty="0" smtClean="0"/>
              <a:t>that </a:t>
            </a:r>
            <a:r>
              <a:rPr lang="en-US" dirty="0"/>
              <a:t>houses animals.  The information is also available on REC’s website. </a:t>
            </a:r>
            <a:endParaRPr lang="en-US" dirty="0" smtClean="0"/>
          </a:p>
          <a:p>
            <a:pPr lvl="1"/>
            <a:r>
              <a:rPr lang="en-US" dirty="0" smtClean="0"/>
              <a:t> </a:t>
            </a:r>
            <a:r>
              <a:rPr lang="en-US" dirty="0"/>
              <a:t>Individuals are also encouraged to report </a:t>
            </a:r>
            <a:r>
              <a:rPr lang="en-US" dirty="0" smtClean="0"/>
              <a:t>any procedures that do </a:t>
            </a:r>
            <a:r>
              <a:rPr lang="en-US" dirty="0"/>
              <a:t>not appear </a:t>
            </a:r>
            <a:r>
              <a:rPr lang="en-US" dirty="0" smtClean="0"/>
              <a:t>to comply </a:t>
            </a:r>
            <a:r>
              <a:rPr lang="en-US" dirty="0"/>
              <a:t>with federal regulations or </a:t>
            </a:r>
            <a:r>
              <a:rPr lang="en-US" dirty="0" smtClean="0"/>
              <a:t>guidelines</a:t>
            </a:r>
          </a:p>
          <a:p>
            <a:pPr lvl="1"/>
            <a:r>
              <a:rPr lang="en-US" dirty="0" smtClean="0"/>
              <a:t>Anyone </a:t>
            </a:r>
            <a:r>
              <a:rPr lang="en-US" dirty="0"/>
              <a:t>reporting can do so anonymously.   Individuals reporting are protected under the University’s whistleblower protection policies. If the individual is not satisfied with the response from the IACUC, they can contact OLAW or USDA to report their concerns. </a:t>
            </a:r>
          </a:p>
          <a:p>
            <a:r>
              <a:rPr lang="en-US" dirty="0" smtClean="0"/>
              <a:t>. </a:t>
            </a:r>
            <a:endParaRPr lang="en-US" dirty="0"/>
          </a:p>
          <a:p>
            <a:endParaRPr lang="en-US" dirty="0"/>
          </a:p>
        </p:txBody>
      </p:sp>
    </p:spTree>
    <p:extLst>
      <p:ext uri="{BB962C8B-B14F-4D97-AF65-F5344CB8AC3E}">
        <p14:creationId xmlns:p14="http://schemas.microsoft.com/office/powerpoint/2010/main" val="2956702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care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Common signs an dog is injured or in distress</a:t>
            </a:r>
          </a:p>
          <a:p>
            <a:pPr lvl="1"/>
            <a:r>
              <a:rPr lang="en-US" dirty="0"/>
              <a:t>N</a:t>
            </a:r>
            <a:r>
              <a:rPr lang="en-US" dirty="0" smtClean="0"/>
              <a:t>ot eating or drinking, e.g., refusing to take high value treats.</a:t>
            </a:r>
          </a:p>
          <a:p>
            <a:pPr lvl="1"/>
            <a:r>
              <a:rPr lang="en-US" dirty="0"/>
              <a:t>R</a:t>
            </a:r>
            <a:r>
              <a:rPr lang="en-US" dirty="0" smtClean="0"/>
              <a:t>efusing toys or interactive play.</a:t>
            </a:r>
          </a:p>
          <a:p>
            <a:pPr lvl="1"/>
            <a:r>
              <a:rPr lang="en-US" dirty="0"/>
              <a:t>P</a:t>
            </a:r>
            <a:r>
              <a:rPr lang="en-US" dirty="0" smtClean="0"/>
              <a:t>anting when temperatures are moderate.</a:t>
            </a:r>
          </a:p>
          <a:p>
            <a:pPr lvl="1"/>
            <a:r>
              <a:rPr lang="en-US" dirty="0"/>
              <a:t>L</a:t>
            </a:r>
            <a:r>
              <a:rPr lang="en-US" dirty="0" smtClean="0"/>
              <a:t>imping or holding up a paw</a:t>
            </a:r>
          </a:p>
          <a:p>
            <a:pPr lvl="1"/>
            <a:r>
              <a:rPr lang="en-US" dirty="0" smtClean="0"/>
              <a:t>Ears back, body positioned away from  you, tail low.</a:t>
            </a:r>
          </a:p>
          <a:p>
            <a:pPr lvl="1"/>
            <a:r>
              <a:rPr lang="en-US" dirty="0" smtClean="0"/>
              <a:t>Sneezing, yawning, lip-licking</a:t>
            </a:r>
          </a:p>
          <a:p>
            <a:pPr lvl="1"/>
            <a:endParaRPr lang="en-US" dirty="0" smtClean="0"/>
          </a:p>
          <a:p>
            <a:r>
              <a:rPr lang="en-US" dirty="0" smtClean="0"/>
              <a:t>Every dog should be observed prior to, during and after a training or experimental session for signs of injury or distress. </a:t>
            </a:r>
          </a:p>
          <a:p>
            <a:endParaRPr lang="en-US" dirty="0"/>
          </a:p>
          <a:p>
            <a:r>
              <a:rPr lang="en-US" dirty="0" smtClean="0"/>
              <a:t>If the dog shows significant signs of distress the session should be stopped immediately.</a:t>
            </a:r>
          </a:p>
          <a:p>
            <a:endParaRPr lang="en-US" dirty="0" smtClean="0"/>
          </a:p>
          <a:p>
            <a:r>
              <a:rPr lang="en-US" dirty="0" smtClean="0"/>
              <a:t>Any suspected problems should be reported immediately. </a:t>
            </a:r>
            <a:endParaRPr lang="en-US" dirty="0"/>
          </a:p>
        </p:txBody>
      </p:sp>
    </p:spTree>
    <p:extLst>
      <p:ext uri="{BB962C8B-B14F-4D97-AF65-F5344CB8AC3E}">
        <p14:creationId xmlns:p14="http://schemas.microsoft.com/office/powerpoint/2010/main" val="401640713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4114800" cy="6333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0" y="1447800"/>
            <a:ext cx="3429000" cy="5355312"/>
          </a:xfrm>
          <a:prstGeom prst="rect">
            <a:avLst/>
          </a:prstGeom>
          <a:noFill/>
        </p:spPr>
        <p:txBody>
          <a:bodyPr wrap="square" rtlCol="0">
            <a:spAutoFit/>
          </a:bodyPr>
          <a:lstStyle/>
          <a:p>
            <a:pPr marL="285750" indent="-285750">
              <a:buFont typeface="Arial" panose="020B0604020202020204" pitchFamily="34" charset="0"/>
              <a:buChar char="•"/>
            </a:pPr>
            <a:r>
              <a:rPr lang="en-US" sz="1700" dirty="0" smtClean="0">
                <a:solidFill>
                  <a:schemeClr val="tx2"/>
                </a:solidFill>
              </a:rPr>
              <a:t>Learn to identify body postures,  vocalizations and behavior that indicate a dog is relaxed, alert or in distress.</a:t>
            </a:r>
          </a:p>
          <a:p>
            <a:pPr marL="285750" indent="-285750">
              <a:buFont typeface="Arial" panose="020B0604020202020204" pitchFamily="34" charset="0"/>
              <a:buChar char="•"/>
            </a:pPr>
            <a:endParaRPr lang="en-US" sz="1700" dirty="0">
              <a:solidFill>
                <a:schemeClr val="tx2"/>
              </a:solidFill>
            </a:endParaRPr>
          </a:p>
          <a:p>
            <a:pPr marL="285750" indent="-285750">
              <a:buFont typeface="Arial" panose="020B0604020202020204" pitchFamily="34" charset="0"/>
              <a:buChar char="•"/>
            </a:pPr>
            <a:r>
              <a:rPr lang="en-US" sz="1700" dirty="0" smtClean="0">
                <a:solidFill>
                  <a:schemeClr val="tx2"/>
                </a:solidFill>
              </a:rPr>
              <a:t>Understanding canine communication signals is the best prevention for incidents between dogs and other dogs or dogs and people.</a:t>
            </a:r>
          </a:p>
          <a:p>
            <a:pPr marL="285750" indent="-285750">
              <a:buFont typeface="Arial" panose="020B0604020202020204" pitchFamily="34" charset="0"/>
              <a:buChar char="•"/>
            </a:pPr>
            <a:endParaRPr lang="en-US" sz="1700" dirty="0">
              <a:solidFill>
                <a:schemeClr val="tx2"/>
              </a:solidFill>
            </a:endParaRPr>
          </a:p>
          <a:p>
            <a:pPr marL="285750" indent="-285750">
              <a:buFont typeface="Arial" panose="020B0604020202020204" pitchFamily="34" charset="0"/>
              <a:buChar char="•"/>
            </a:pPr>
            <a:r>
              <a:rPr lang="en-US" sz="1700" dirty="0" smtClean="0">
                <a:solidFill>
                  <a:schemeClr val="tx2"/>
                </a:solidFill>
              </a:rPr>
              <a:t>Report any adverse behavior, situations or conditions to your lab TA, Dr. Farmer-Dougan or the IACUC/REC immediately.</a:t>
            </a:r>
          </a:p>
          <a:p>
            <a:endParaRPr lang="en-US" dirty="0"/>
          </a:p>
          <a:p>
            <a:endParaRPr lang="en-US" dirty="0"/>
          </a:p>
        </p:txBody>
      </p:sp>
    </p:spTree>
    <p:extLst>
      <p:ext uri="{BB962C8B-B14F-4D97-AF65-F5344CB8AC3E}">
        <p14:creationId xmlns:p14="http://schemas.microsoft.com/office/powerpoint/2010/main" val="2664058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Canine laboratory Conditions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Each dog should have wear a collar with its name or I.D. number.</a:t>
            </a:r>
          </a:p>
          <a:p>
            <a:pPr lvl="1"/>
            <a:r>
              <a:rPr lang="en-US" dirty="0" smtClean="0"/>
              <a:t>We keep emergency contact information for each dog in a file.</a:t>
            </a:r>
          </a:p>
          <a:p>
            <a:pPr lvl="1"/>
            <a:r>
              <a:rPr lang="en-US" dirty="0" smtClean="0"/>
              <a:t>Dogs are client-owned an do not stay overnight in our lab.</a:t>
            </a:r>
          </a:p>
          <a:p>
            <a:endParaRPr lang="en-US" dirty="0" smtClean="0"/>
          </a:p>
          <a:p>
            <a:r>
              <a:rPr lang="en-US" dirty="0" smtClean="0"/>
              <a:t>Federal Law says that each animal must have enough space to allow for normal movements.</a:t>
            </a:r>
          </a:p>
          <a:p>
            <a:pPr lvl="1"/>
            <a:r>
              <a:rPr lang="en-US" dirty="0" smtClean="0"/>
              <a:t>Our dogs may be crated in an appropriate size crate while awaiting their session in the laboratory.</a:t>
            </a:r>
          </a:p>
          <a:p>
            <a:endParaRPr lang="en-US" dirty="0" smtClean="0"/>
          </a:p>
          <a:p>
            <a:r>
              <a:rPr lang="en-US" dirty="0" smtClean="0"/>
              <a:t>Waste should be removed as often as necessary to keep animals clean and dry.</a:t>
            </a:r>
          </a:p>
          <a:p>
            <a:pPr lvl="1"/>
            <a:r>
              <a:rPr lang="en-US" dirty="0" smtClean="0"/>
              <a:t>Dogs should be taken for potty breaks at least every 2 hours.</a:t>
            </a:r>
          </a:p>
          <a:p>
            <a:pPr lvl="1"/>
            <a:r>
              <a:rPr lang="en-US" dirty="0" smtClean="0"/>
              <a:t>Any accidents must be immediately cleaned up and disinfected.</a:t>
            </a:r>
          </a:p>
          <a:p>
            <a:endParaRPr lang="en-US" dirty="0" smtClean="0">
              <a:solidFill>
                <a:schemeClr val="tx1"/>
              </a:solidFill>
            </a:endParaRPr>
          </a:p>
          <a:p>
            <a:r>
              <a:rPr lang="en-US" dirty="0" smtClean="0"/>
              <a:t>Extreme temperature requires a planned response for all animals. </a:t>
            </a:r>
          </a:p>
          <a:p>
            <a:pPr lvl="1"/>
            <a:r>
              <a:rPr lang="en-US" dirty="0" smtClean="0"/>
              <a:t>If temperatures are too extreme, we will close the laboratory until temperatures are moderated.</a:t>
            </a:r>
          </a:p>
          <a:p>
            <a:pPr lvl="1"/>
            <a:r>
              <a:rPr lang="en-US" dirty="0" smtClean="0"/>
              <a:t>Dogs may be taken outside to potty in cold or heat. However, their time outside should be limited to </a:t>
            </a:r>
            <a:r>
              <a:rPr lang="en-US" dirty="0" err="1" smtClean="0"/>
              <a:t>pottying</a:t>
            </a:r>
            <a:r>
              <a:rPr lang="en-US" dirty="0" smtClean="0"/>
              <a:t>. Walking and/or other outside activities will be cancelled.</a:t>
            </a:r>
          </a:p>
          <a:p>
            <a:pPr marL="411480" lvl="1" indent="0">
              <a:buNone/>
            </a:pPr>
            <a:endParaRPr lang="en-US" dirty="0"/>
          </a:p>
        </p:txBody>
      </p:sp>
    </p:spTree>
    <p:extLst>
      <p:ext uri="{BB962C8B-B14F-4D97-AF65-F5344CB8AC3E}">
        <p14:creationId xmlns:p14="http://schemas.microsoft.com/office/powerpoint/2010/main" val="69801964"/>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dogs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 dogs MUST be on a leash ALL times when outside the building. No exceptions!</a:t>
            </a:r>
          </a:p>
          <a:p>
            <a:endParaRPr lang="en-US" dirty="0"/>
          </a:p>
          <a:p>
            <a:r>
              <a:rPr lang="en-US" dirty="0"/>
              <a:t>Dogs should wear the “</a:t>
            </a:r>
            <a:r>
              <a:rPr lang="en-US" dirty="0" smtClean="0"/>
              <a:t>in-training</a:t>
            </a:r>
            <a:r>
              <a:rPr lang="en-US" dirty="0"/>
              <a:t>” vests or their service dog attire when outside</a:t>
            </a:r>
          </a:p>
          <a:p>
            <a:endParaRPr lang="en-US" dirty="0"/>
          </a:p>
          <a:p>
            <a:r>
              <a:rPr lang="en-US" dirty="0" smtClean="0"/>
              <a:t>Always take a dog out in pairs. That way one person can handle the poop pick up, answer questions, etc., while the other concentrates on the dog!</a:t>
            </a:r>
          </a:p>
          <a:p>
            <a:endParaRPr lang="en-US" dirty="0"/>
          </a:p>
          <a:p>
            <a:r>
              <a:rPr lang="en-US" dirty="0" smtClean="0"/>
              <a:t>Remember, you and the dog are ambassadors for our program: Be a good example of positive trainers and well-behaved dogs.</a:t>
            </a:r>
          </a:p>
          <a:p>
            <a:endParaRPr lang="en-US" dirty="0" smtClean="0"/>
          </a:p>
          <a:p>
            <a:r>
              <a:rPr lang="en-US" dirty="0" smtClean="0"/>
              <a:t>You MUST take a poop bag with you if you leave the building….and you MUST clean up after your dog. </a:t>
            </a:r>
          </a:p>
          <a:p>
            <a:pPr lvl="1"/>
            <a:r>
              <a:rPr lang="en-US" dirty="0" smtClean="0"/>
              <a:t>Failure to clean up after your dog will result in lost lab points for that day!</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160033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Mandates</a:t>
            </a:r>
            <a:endParaRPr lang="en-US" dirty="0"/>
          </a:p>
        </p:txBody>
      </p:sp>
      <p:sp>
        <p:nvSpPr>
          <p:cNvPr id="3" name="Content Placeholder 2"/>
          <p:cNvSpPr>
            <a:spLocks noGrp="1"/>
          </p:cNvSpPr>
          <p:nvPr>
            <p:ph idx="1"/>
          </p:nvPr>
        </p:nvSpPr>
        <p:spPr/>
        <p:txBody>
          <a:bodyPr>
            <a:normAutofit/>
          </a:bodyPr>
          <a:lstStyle/>
          <a:p>
            <a:r>
              <a:rPr lang="en-US" dirty="0" smtClean="0"/>
              <a:t>USDA: United States Department of Agriculture, which regulates animal research.</a:t>
            </a:r>
          </a:p>
          <a:p>
            <a:pPr lvl="1"/>
            <a:r>
              <a:rPr lang="en-US" dirty="0" smtClean="0"/>
              <a:t>Animal Welfare Act.</a:t>
            </a:r>
          </a:p>
          <a:p>
            <a:endParaRPr lang="en-US" dirty="0" smtClean="0"/>
          </a:p>
          <a:p>
            <a:r>
              <a:rPr lang="en-US" dirty="0" smtClean="0"/>
              <a:t>The Department of Health and Human Services works in conjunction with the Office of Laboratory Animal Welfare (OLAW).</a:t>
            </a:r>
          </a:p>
          <a:p>
            <a:pPr lvl="1"/>
            <a:r>
              <a:rPr lang="en-US" dirty="0" smtClean="0"/>
              <a:t>OLAW is responsible for monitoring institutional compliance with the Public Health Service.</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3706" y="2209800"/>
            <a:ext cx="1693094"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1965" y="5145807"/>
            <a:ext cx="1524000" cy="1261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333827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Pottying</a:t>
            </a:r>
            <a:r>
              <a:rPr lang="en-US" dirty="0" smtClean="0"/>
              <a:t> dogs</a:t>
            </a:r>
            <a:endParaRPr lang="en-US" dirty="0"/>
          </a:p>
        </p:txBody>
      </p:sp>
      <p:sp>
        <p:nvSpPr>
          <p:cNvPr id="3" name="Content Placeholder 2"/>
          <p:cNvSpPr>
            <a:spLocks noGrp="1"/>
          </p:cNvSpPr>
          <p:nvPr>
            <p:ph idx="1"/>
          </p:nvPr>
        </p:nvSpPr>
        <p:spPr/>
        <p:txBody>
          <a:bodyPr>
            <a:normAutofit fontScale="92500"/>
          </a:bodyPr>
          <a:lstStyle/>
          <a:p>
            <a:r>
              <a:rPr lang="en-US" dirty="0" smtClean="0"/>
              <a:t>Dogs are to be taken down the stairwell directly across from the lab, and out the door to the grassy area (maple tree in middle) outside the planetarium entrance for </a:t>
            </a:r>
            <a:r>
              <a:rPr lang="en-US" dirty="0" err="1" smtClean="0"/>
              <a:t>potty</a:t>
            </a:r>
            <a:r>
              <a:rPr lang="en-US" dirty="0" smtClean="0"/>
              <a:t> breaks. </a:t>
            </a:r>
          </a:p>
          <a:p>
            <a:pPr lvl="1"/>
            <a:r>
              <a:rPr lang="en-US" dirty="0" smtClean="0"/>
              <a:t>The cue for service dogs is “busy </a:t>
            </a:r>
            <a:r>
              <a:rPr lang="en-US" dirty="0" err="1" smtClean="0"/>
              <a:t>busy</a:t>
            </a:r>
            <a:r>
              <a:rPr lang="en-US" dirty="0" smtClean="0"/>
              <a:t>” or “hurry up”.</a:t>
            </a:r>
          </a:p>
          <a:p>
            <a:pPr lvl="1"/>
            <a:r>
              <a:rPr lang="en-US" dirty="0" smtClean="0"/>
              <a:t>Place any used poop bags in the outside trash.</a:t>
            </a:r>
          </a:p>
          <a:p>
            <a:pPr lvl="1"/>
            <a:endParaRPr lang="en-US" dirty="0" smtClean="0"/>
          </a:p>
          <a:p>
            <a:r>
              <a:rPr lang="en-US" dirty="0" smtClean="0"/>
              <a:t>Do not allow a dog to engage in play or exploratory sniffing unless it has </a:t>
            </a:r>
            <a:r>
              <a:rPr lang="en-US" dirty="0" err="1" smtClean="0"/>
              <a:t>pottied</a:t>
            </a:r>
            <a:r>
              <a:rPr lang="en-US" dirty="0" smtClean="0"/>
              <a:t> successfully….otherwise you are reinforcing “play before </a:t>
            </a:r>
            <a:r>
              <a:rPr lang="en-US" dirty="0" err="1" smtClean="0"/>
              <a:t>potty</a:t>
            </a:r>
            <a:r>
              <a:rPr lang="en-US" dirty="0" smtClean="0"/>
              <a:t>” and you will be out there a very long time (or worse yet, the dog will come inside and eliminate on the floor!).</a:t>
            </a:r>
          </a:p>
          <a:p>
            <a:endParaRPr lang="en-US" dirty="0"/>
          </a:p>
        </p:txBody>
      </p:sp>
    </p:spTree>
    <p:extLst>
      <p:ext uri="{BB962C8B-B14F-4D97-AF65-F5344CB8AC3E}">
        <p14:creationId xmlns:p14="http://schemas.microsoft.com/office/powerpoint/2010/main" val="3642170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dogs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Walking, while not directly training, is practicing training. You must remain in control of your dog.</a:t>
            </a:r>
          </a:p>
          <a:p>
            <a:r>
              <a:rPr lang="en-US" dirty="0" smtClean="0"/>
              <a:t>Do NOT let the dog pull on the leash….instead, practice loose leash walking:</a:t>
            </a:r>
          </a:p>
          <a:p>
            <a:pPr lvl="1"/>
            <a:r>
              <a:rPr lang="en-US" dirty="0" smtClean="0"/>
              <a:t>Take treats with you so you can reinforce good behavior</a:t>
            </a:r>
          </a:p>
          <a:p>
            <a:pPr lvl="1"/>
            <a:r>
              <a:rPr lang="en-US" dirty="0" smtClean="0"/>
              <a:t>If the dog pulls, stop, wait for the dog to return to the start position, C/T and begin again.</a:t>
            </a:r>
          </a:p>
          <a:p>
            <a:pPr lvl="2"/>
            <a:r>
              <a:rPr lang="en-US" dirty="0" smtClean="0"/>
              <a:t>You may not get very far…..that is okay…..good manners are more important than distance!</a:t>
            </a:r>
          </a:p>
          <a:p>
            <a:pPr lvl="2"/>
            <a:r>
              <a:rPr lang="en-US" dirty="0" smtClean="0"/>
              <a:t>C/T every few steps when walking to maintain good loose leash position.</a:t>
            </a:r>
          </a:p>
          <a:p>
            <a:pPr lvl="2"/>
            <a:endParaRPr lang="en-US" dirty="0"/>
          </a:p>
          <a:p>
            <a:r>
              <a:rPr lang="en-US" dirty="0" smtClean="0"/>
              <a:t>If people approach the dog, move the dog a </a:t>
            </a:r>
            <a:r>
              <a:rPr lang="en-US" dirty="0"/>
              <a:t> </a:t>
            </a:r>
            <a:r>
              <a:rPr lang="en-US" dirty="0" smtClean="0"/>
              <a:t>short distance away and prompt the people to ASK to greet the dog.</a:t>
            </a:r>
          </a:p>
          <a:p>
            <a:pPr lvl="1"/>
            <a:r>
              <a:rPr lang="en-US" dirty="0" smtClean="0"/>
              <a:t>The dog should sit (and remain in a sit position) when greeted. C/T for good greeting behavior (the dog, not the approaching person!).</a:t>
            </a:r>
          </a:p>
          <a:p>
            <a:pPr lvl="1"/>
            <a:r>
              <a:rPr lang="en-US" dirty="0" smtClean="0"/>
              <a:t>READ your dog’s emotional behavior. Do NOT let someone approach if your dog is looking nervous, upset or ambivalent about the approaching individual. </a:t>
            </a:r>
          </a:p>
        </p:txBody>
      </p:sp>
    </p:spTree>
    <p:extLst>
      <p:ext uri="{BB962C8B-B14F-4D97-AF65-F5344CB8AC3E}">
        <p14:creationId xmlns:p14="http://schemas.microsoft.com/office/powerpoint/2010/main" val="329046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dogs</a:t>
            </a:r>
            <a:endParaRPr lang="en-US" dirty="0"/>
          </a:p>
        </p:txBody>
      </p:sp>
      <p:sp>
        <p:nvSpPr>
          <p:cNvPr id="3" name="Content Placeholder 2"/>
          <p:cNvSpPr>
            <a:spLocks noGrp="1"/>
          </p:cNvSpPr>
          <p:nvPr>
            <p:ph idx="1"/>
          </p:nvPr>
        </p:nvSpPr>
        <p:spPr/>
        <p:txBody>
          <a:bodyPr>
            <a:normAutofit lnSpcReduction="10000"/>
          </a:bodyPr>
          <a:lstStyle/>
          <a:p>
            <a:r>
              <a:rPr lang="en-US" dirty="0" smtClean="0"/>
              <a:t>Squirrels, birds, rabbits and other small animals are highly reinforcing…..so you must be MORE reinforcing to your dog.</a:t>
            </a:r>
          </a:p>
          <a:p>
            <a:pPr lvl="1"/>
            <a:r>
              <a:rPr lang="en-US" dirty="0" smtClean="0"/>
              <a:t>Prepare and redirect. If you see a small animal on your path prepare by directing the dog’s attention to you, moving your dog in the opposite direction, or stopping your dog and asking for sits and downs.</a:t>
            </a:r>
          </a:p>
          <a:p>
            <a:pPr lvl="1"/>
            <a:endParaRPr lang="en-US" dirty="0" smtClean="0"/>
          </a:p>
          <a:p>
            <a:pPr lvl="1"/>
            <a:r>
              <a:rPr lang="en-US" dirty="0" smtClean="0"/>
              <a:t>If your dog DOES attempt to chase, stand still, call your dog back and move your dog quickly in the opposite direction.</a:t>
            </a:r>
          </a:p>
          <a:p>
            <a:pPr lvl="2"/>
            <a:r>
              <a:rPr lang="en-US" dirty="0" smtClean="0"/>
              <a:t>Use an excited voice to entice your dog to come with YOU</a:t>
            </a:r>
          </a:p>
          <a:p>
            <a:pPr lvl="2"/>
            <a:r>
              <a:rPr lang="en-US" dirty="0" smtClean="0"/>
              <a:t>Use the “leave it” cue</a:t>
            </a:r>
          </a:p>
          <a:p>
            <a:pPr lvl="2"/>
            <a:r>
              <a:rPr lang="en-US" dirty="0" smtClean="0"/>
              <a:t>C/T for appropriate behavior</a:t>
            </a:r>
          </a:p>
        </p:txBody>
      </p:sp>
    </p:spTree>
    <p:extLst>
      <p:ext uri="{BB962C8B-B14F-4D97-AF65-F5344CB8AC3E}">
        <p14:creationId xmlns:p14="http://schemas.microsoft.com/office/powerpoint/2010/main" val="70491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issues when outside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Anticipate approaching people and move your dog into a safe/secure position</a:t>
            </a:r>
          </a:p>
          <a:p>
            <a:endParaRPr lang="en-US" dirty="0" smtClean="0"/>
          </a:p>
          <a:p>
            <a:r>
              <a:rPr lang="en-US" dirty="0" smtClean="0"/>
              <a:t>Anticipate small animals and other distractions and redirect your dog before it can react.</a:t>
            </a:r>
          </a:p>
          <a:p>
            <a:endParaRPr lang="en-US" dirty="0" smtClean="0"/>
          </a:p>
          <a:p>
            <a:r>
              <a:rPr lang="en-US" dirty="0" smtClean="0"/>
              <a:t>Observe your dog’s behavior: if your dog is showing signs of stress or discomfort, come back inside immediately.</a:t>
            </a:r>
          </a:p>
          <a:p>
            <a:endParaRPr lang="en-US" dirty="0"/>
          </a:p>
          <a:p>
            <a:r>
              <a:rPr lang="en-US" dirty="0" smtClean="0"/>
              <a:t>Your goal is to communicate to your dog that your dog is safe and can rely on you to communicate clearly and keep it from any harm.  Be that person for your dog.</a:t>
            </a:r>
          </a:p>
          <a:p>
            <a:endParaRPr lang="en-US" dirty="0"/>
          </a:p>
        </p:txBody>
      </p:sp>
    </p:spTree>
    <p:extLst>
      <p:ext uri="{BB962C8B-B14F-4D97-AF65-F5344CB8AC3E}">
        <p14:creationId xmlns:p14="http://schemas.microsoft.com/office/powerpoint/2010/main" val="3662980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Canine laboratory procedures: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Evacuating</a:t>
            </a:r>
            <a:r>
              <a:rPr lang="en-US" dirty="0"/>
              <a:t>: </a:t>
            </a:r>
            <a:endParaRPr lang="en-US" dirty="0" smtClean="0"/>
          </a:p>
          <a:p>
            <a:pPr marL="868680" lvl="1" indent="-457200">
              <a:buFont typeface="+mj-lt"/>
              <a:buAutoNum type="arabicPeriod"/>
            </a:pPr>
            <a:r>
              <a:rPr lang="en-US" dirty="0" smtClean="0"/>
              <a:t>If </a:t>
            </a:r>
            <a:r>
              <a:rPr lang="en-US" dirty="0"/>
              <a:t>the fire alarm or other evacuation order occurs, you must exit immediately. </a:t>
            </a:r>
            <a:endParaRPr lang="en-US" dirty="0" smtClean="0"/>
          </a:p>
          <a:p>
            <a:pPr marL="868680" lvl="1" indent="-457200">
              <a:buFont typeface="+mj-lt"/>
              <a:buAutoNum type="arabicPeriod"/>
            </a:pPr>
            <a:endParaRPr lang="en-US" dirty="0" smtClean="0"/>
          </a:p>
          <a:p>
            <a:pPr marL="868680" lvl="1" indent="-457200">
              <a:buFont typeface="+mj-lt"/>
              <a:buAutoNum type="arabicPeriod"/>
            </a:pPr>
            <a:r>
              <a:rPr lang="en-US" dirty="0" smtClean="0"/>
              <a:t>If </a:t>
            </a:r>
            <a:r>
              <a:rPr lang="en-US" dirty="0"/>
              <a:t>your personal items are easily reachable, grab your purse, wallet, backpack, etc. If not, leave </a:t>
            </a:r>
            <a:r>
              <a:rPr lang="en-US" dirty="0" smtClean="0"/>
              <a:t>them behind</a:t>
            </a:r>
            <a:r>
              <a:rPr lang="en-US" dirty="0"/>
              <a:t>, Dr. Farmer-Dougan or the TA will lock the door. </a:t>
            </a:r>
          </a:p>
          <a:p>
            <a:pPr marL="868680" lvl="1" indent="-457200">
              <a:buFont typeface="+mj-lt"/>
              <a:buAutoNum type="arabicPeriod"/>
            </a:pPr>
            <a:endParaRPr lang="en-US" dirty="0" smtClean="0"/>
          </a:p>
          <a:p>
            <a:pPr marL="868680" lvl="1" indent="-457200">
              <a:buFont typeface="+mj-lt"/>
              <a:buAutoNum type="arabicPeriod"/>
            </a:pPr>
            <a:r>
              <a:rPr lang="en-US" dirty="0" smtClean="0"/>
              <a:t>Exit </a:t>
            </a:r>
            <a:r>
              <a:rPr lang="en-US" dirty="0"/>
              <a:t>out the closest doorways: the main hallway door is directly across from the stairs. Follow the stairs down one floor. You may then proceed out the exit hallway towards the Planetarium/FSA 133 or through the fire doors into the hallway and out the doors emptying directly onto the School Street/College Avenue exit. </a:t>
            </a:r>
            <a:endParaRPr lang="en-US" dirty="0" smtClean="0"/>
          </a:p>
          <a:p>
            <a:pPr marL="868680" lvl="1" indent="-457200">
              <a:buFont typeface="+mj-lt"/>
              <a:buAutoNum type="arabicPeriod"/>
            </a:pPr>
            <a:endParaRPr lang="en-US" dirty="0" smtClean="0"/>
          </a:p>
          <a:p>
            <a:pPr marL="868680" lvl="1" indent="-457200">
              <a:buFont typeface="+mj-lt"/>
              <a:buAutoNum type="arabicPeriod"/>
            </a:pPr>
            <a:r>
              <a:rPr lang="en-US" dirty="0" smtClean="0"/>
              <a:t>If</a:t>
            </a:r>
            <a:r>
              <a:rPr lang="en-US" dirty="0"/>
              <a:t>, for some reason, the main hallway door is not accessible, exit through the side door. Follow the hallway out to the main hallway, turn right, continue down the main hallway, down the stairs, and out either set of outside doors. 5. If you are working with a dog, make sure the dog is on the leash and exit with the dog. Meet with the dog at the assigned meeting place. </a:t>
            </a:r>
            <a:endParaRPr lang="en-US" dirty="0" smtClean="0"/>
          </a:p>
          <a:p>
            <a:endParaRPr lang="en-US" dirty="0"/>
          </a:p>
        </p:txBody>
      </p:sp>
    </p:spTree>
    <p:extLst>
      <p:ext uri="{BB962C8B-B14F-4D97-AF65-F5344CB8AC3E}">
        <p14:creationId xmlns:p14="http://schemas.microsoft.com/office/powerpoint/2010/main" val="21893932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Canine laboratory procedures:</a:t>
            </a:r>
            <a:endParaRPr lang="en-US" dirty="0"/>
          </a:p>
        </p:txBody>
      </p:sp>
      <p:sp>
        <p:nvSpPr>
          <p:cNvPr id="3" name="Content Placeholder 2"/>
          <p:cNvSpPr>
            <a:spLocks noGrp="1"/>
          </p:cNvSpPr>
          <p:nvPr>
            <p:ph idx="1"/>
          </p:nvPr>
        </p:nvSpPr>
        <p:spPr/>
        <p:txBody>
          <a:bodyPr>
            <a:normAutofit/>
          </a:bodyPr>
          <a:lstStyle/>
          <a:p>
            <a:r>
              <a:rPr lang="en-US" dirty="0" smtClean="0"/>
              <a:t>Dog </a:t>
            </a:r>
            <a:r>
              <a:rPr lang="en-US" dirty="0"/>
              <a:t>Evacuation: </a:t>
            </a:r>
            <a:endParaRPr lang="en-US" dirty="0" smtClean="0"/>
          </a:p>
          <a:p>
            <a:pPr marL="868680" lvl="1" indent="-457200">
              <a:buFont typeface="+mj-lt"/>
              <a:buAutoNum type="arabicPeriod"/>
            </a:pPr>
            <a:r>
              <a:rPr lang="en-US" dirty="0" smtClean="0"/>
              <a:t>If </a:t>
            </a:r>
            <a:r>
              <a:rPr lang="en-US" dirty="0"/>
              <a:t>you have a dog on a leash, exit with that dog. </a:t>
            </a:r>
            <a:endParaRPr lang="en-US" dirty="0" smtClean="0"/>
          </a:p>
          <a:p>
            <a:pPr marL="868680" lvl="1" indent="-457200">
              <a:buFont typeface="+mj-lt"/>
              <a:buAutoNum type="arabicPeriod"/>
            </a:pPr>
            <a:endParaRPr lang="en-US" dirty="0" smtClean="0"/>
          </a:p>
          <a:p>
            <a:pPr marL="868680" lvl="1" indent="-457200">
              <a:buFont typeface="+mj-lt"/>
              <a:buAutoNum type="arabicPeriod"/>
            </a:pPr>
            <a:r>
              <a:rPr lang="en-US" dirty="0" smtClean="0"/>
              <a:t>If </a:t>
            </a:r>
            <a:r>
              <a:rPr lang="en-US" dirty="0"/>
              <a:t>your assigned dog is in a crate and there is sufficient time, place a leash on the dog and exit </a:t>
            </a:r>
            <a:r>
              <a:rPr lang="en-US" dirty="0" smtClean="0"/>
              <a:t>with that </a:t>
            </a:r>
            <a:r>
              <a:rPr lang="en-US" dirty="0"/>
              <a:t>dog. </a:t>
            </a:r>
            <a:endParaRPr lang="en-US" dirty="0" smtClean="0"/>
          </a:p>
          <a:p>
            <a:pPr marL="868680" lvl="1" indent="-457200">
              <a:buFont typeface="+mj-lt"/>
              <a:buAutoNum type="arabicPeriod"/>
            </a:pPr>
            <a:endParaRPr lang="en-US" dirty="0" smtClean="0"/>
          </a:p>
          <a:p>
            <a:pPr marL="868680" lvl="1" indent="-457200">
              <a:buFont typeface="+mj-lt"/>
              <a:buAutoNum type="arabicPeriod"/>
            </a:pPr>
            <a:r>
              <a:rPr lang="en-US" dirty="0" smtClean="0"/>
              <a:t>Dogs </a:t>
            </a:r>
            <a:r>
              <a:rPr lang="en-US" dirty="0"/>
              <a:t>should be walked immediately out the door and to the quad. Wait on the cement area near north-most garden bed between Schroeder Hall and Felmley Hall. Dr. Farmer-Dougan and her TAs will meet you there. We will then decide whether to wait for the all clear or to evacuate the dogs to a vehicle for transport. </a:t>
            </a:r>
          </a:p>
        </p:txBody>
      </p:sp>
    </p:spTree>
    <p:extLst>
      <p:ext uri="{BB962C8B-B14F-4D97-AF65-F5344CB8AC3E}">
        <p14:creationId xmlns:p14="http://schemas.microsoft.com/office/powerpoint/2010/main" val="35226609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Canine laboratory procedures: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Tornado </a:t>
            </a:r>
          </a:p>
          <a:p>
            <a:pPr lvl="1"/>
            <a:r>
              <a:rPr lang="en-US" dirty="0" smtClean="0"/>
              <a:t>If </a:t>
            </a:r>
            <a:r>
              <a:rPr lang="en-US" dirty="0"/>
              <a:t>a tornado warning is sounded, again you must evacuate our laboratory. </a:t>
            </a:r>
            <a:endParaRPr lang="en-US" dirty="0" smtClean="0"/>
          </a:p>
          <a:p>
            <a:pPr lvl="1"/>
            <a:endParaRPr lang="en-US" dirty="0"/>
          </a:p>
          <a:p>
            <a:pPr lvl="1"/>
            <a:r>
              <a:rPr lang="en-US" dirty="0" smtClean="0"/>
              <a:t> </a:t>
            </a:r>
            <a:r>
              <a:rPr lang="en-US" dirty="0"/>
              <a:t>If your personal items are easily reachable, grab your purse, wallet, backpack, etc. If not, leave them behind, Dr. Farmer-Dougan or the TA will lock the door. </a:t>
            </a:r>
            <a:endParaRPr lang="en-US" dirty="0" smtClean="0"/>
          </a:p>
          <a:p>
            <a:pPr lvl="1"/>
            <a:endParaRPr lang="en-US" dirty="0" smtClean="0"/>
          </a:p>
          <a:p>
            <a:pPr lvl="1"/>
            <a:r>
              <a:rPr lang="en-US" dirty="0" smtClean="0"/>
              <a:t>Exit </a:t>
            </a:r>
            <a:r>
              <a:rPr lang="en-US" dirty="0"/>
              <a:t>out the closest doorways: the main hallway door is directly across from the stairs. Follow the stairs down one floor and into the long hallway. </a:t>
            </a:r>
            <a:endParaRPr lang="en-US" dirty="0" smtClean="0"/>
          </a:p>
          <a:p>
            <a:pPr lvl="1"/>
            <a:endParaRPr lang="en-US" dirty="0" smtClean="0"/>
          </a:p>
          <a:p>
            <a:pPr lvl="1"/>
            <a:r>
              <a:rPr lang="en-US" dirty="0" smtClean="0"/>
              <a:t>If </a:t>
            </a:r>
            <a:r>
              <a:rPr lang="en-US" dirty="0"/>
              <a:t>you are assigned to move to safety with a dog, make sure the dog is leashed. Move out the door and down the stairs, but continue down into the basement with the dogs. This will ensure that they are sufficiently away from people should they become startled. </a:t>
            </a:r>
            <a:endParaRPr lang="en-US" dirty="0" smtClean="0"/>
          </a:p>
          <a:p>
            <a:pPr lvl="1"/>
            <a:endParaRPr lang="en-US" dirty="0" smtClean="0"/>
          </a:p>
          <a:p>
            <a:pPr lvl="1"/>
            <a:r>
              <a:rPr lang="en-US" dirty="0" smtClean="0"/>
              <a:t>Dr</a:t>
            </a:r>
            <a:r>
              <a:rPr lang="en-US" dirty="0"/>
              <a:t>. Farmer-Dougan will join you and find a safe location away from the crowd so we can sit with the dogs. </a:t>
            </a:r>
          </a:p>
        </p:txBody>
      </p:sp>
    </p:spTree>
    <p:extLst>
      <p:ext uri="{BB962C8B-B14F-4D97-AF65-F5344CB8AC3E}">
        <p14:creationId xmlns:p14="http://schemas.microsoft.com/office/powerpoint/2010/main" val="367111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Canine laboratory procedures: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Shelter </a:t>
            </a:r>
            <a:r>
              <a:rPr lang="en-US" dirty="0"/>
              <a:t>in Place: </a:t>
            </a:r>
            <a:endParaRPr lang="en-US" dirty="0" smtClean="0"/>
          </a:p>
          <a:p>
            <a:pPr lvl="1"/>
            <a:r>
              <a:rPr lang="en-US" dirty="0" smtClean="0"/>
              <a:t>If </a:t>
            </a:r>
            <a:r>
              <a:rPr lang="en-US" dirty="0"/>
              <a:t>a shelter in place emergency is called, you are to move to an interior room. Place your dog in the nearest crate. In case of an immediate emergency Dr. Farmer-Dougan and her TAs will tell you which dogs may be doubled up in the crates. </a:t>
            </a:r>
            <a:endParaRPr lang="en-US" dirty="0" smtClean="0"/>
          </a:p>
          <a:p>
            <a:pPr lvl="1"/>
            <a:endParaRPr lang="en-US" dirty="0"/>
          </a:p>
          <a:p>
            <a:pPr lvl="1"/>
            <a:r>
              <a:rPr lang="en-US" dirty="0" smtClean="0"/>
              <a:t>Go </a:t>
            </a:r>
            <a:r>
              <a:rPr lang="en-US" dirty="0"/>
              <a:t>into Dr. Farmer-Dougan’s office or the TAs office and close the door. If there is an imminent threat, move the desk or furniture against the doors. </a:t>
            </a:r>
            <a:endParaRPr lang="en-US" dirty="0" smtClean="0"/>
          </a:p>
          <a:p>
            <a:pPr lvl="1"/>
            <a:endParaRPr lang="en-US" dirty="0"/>
          </a:p>
          <a:p>
            <a:pPr lvl="1"/>
            <a:r>
              <a:rPr lang="en-US" dirty="0" smtClean="0"/>
              <a:t>Dr</a:t>
            </a:r>
            <a:r>
              <a:rPr lang="en-US" dirty="0"/>
              <a:t>. Farmer-Dougan’s door does lock. Get down on the floor, remain silent, and wait for further directions. </a:t>
            </a:r>
            <a:endParaRPr lang="en-US" dirty="0" smtClean="0"/>
          </a:p>
          <a:p>
            <a:pPr lvl="1"/>
            <a:endParaRPr lang="en-US" dirty="0"/>
          </a:p>
          <a:p>
            <a:pPr lvl="1"/>
            <a:r>
              <a:rPr lang="en-US" dirty="0" smtClean="0"/>
              <a:t>If </a:t>
            </a:r>
            <a:r>
              <a:rPr lang="en-US" dirty="0"/>
              <a:t>you are not sure that 911 has been alerted in any situation, please feel free to contact emergency personnel using the office phone or your personal cell phone. Do not hesitate to call.</a:t>
            </a:r>
          </a:p>
        </p:txBody>
      </p:sp>
    </p:spTree>
    <p:extLst>
      <p:ext uri="{BB962C8B-B14F-4D97-AF65-F5344CB8AC3E}">
        <p14:creationId xmlns:p14="http://schemas.microsoft.com/office/powerpoint/2010/main" val="42373428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Fight Emergency Plan:</a:t>
            </a:r>
            <a:endParaRPr lang="en-US" dirty="0"/>
          </a:p>
        </p:txBody>
      </p:sp>
      <p:sp>
        <p:nvSpPr>
          <p:cNvPr id="3" name="Content Placeholder 2"/>
          <p:cNvSpPr>
            <a:spLocks noGrp="1"/>
          </p:cNvSpPr>
          <p:nvPr>
            <p:ph idx="1"/>
          </p:nvPr>
        </p:nvSpPr>
        <p:spPr/>
        <p:txBody>
          <a:bodyPr>
            <a:normAutofit lnSpcReduction="10000"/>
          </a:bodyPr>
          <a:lstStyle/>
          <a:p>
            <a:r>
              <a:rPr lang="en-US" dirty="0" smtClean="0"/>
              <a:t>Occasionally</a:t>
            </a:r>
            <a:r>
              <a:rPr lang="en-US" dirty="0"/>
              <a:t>, dogs do interact with one another in an aggressive manner. </a:t>
            </a:r>
            <a:endParaRPr lang="en-US" dirty="0" smtClean="0"/>
          </a:p>
          <a:p>
            <a:endParaRPr lang="en-US" dirty="0"/>
          </a:p>
          <a:p>
            <a:r>
              <a:rPr lang="en-US" dirty="0" smtClean="0"/>
              <a:t>The </a:t>
            </a:r>
            <a:r>
              <a:rPr lang="en-US" dirty="0"/>
              <a:t>best prevention for dog fights is careful observation to body postures, and interruption and removal from the area before a dog is allowed to become hyper-aroused. However, if a dog fight does occur the following procedures should be followed: </a:t>
            </a:r>
            <a:endParaRPr lang="en-US" dirty="0" smtClean="0"/>
          </a:p>
          <a:p>
            <a:pPr lvl="1"/>
            <a:r>
              <a:rPr lang="en-US" dirty="0" smtClean="0"/>
              <a:t>Do </a:t>
            </a:r>
            <a:r>
              <a:rPr lang="en-US" dirty="0"/>
              <a:t>NOT attempt to pull the dogs apart by tugging on collars or sticking hands or other body parts near the dogs’ heads or mouths. This will usually result in the human being bitten. </a:t>
            </a:r>
            <a:endParaRPr lang="en-US" dirty="0" smtClean="0"/>
          </a:p>
          <a:p>
            <a:pPr lvl="1"/>
            <a:endParaRPr lang="en-US" dirty="0" smtClean="0"/>
          </a:p>
        </p:txBody>
      </p:sp>
    </p:spTree>
    <p:extLst>
      <p:ext uri="{BB962C8B-B14F-4D97-AF65-F5344CB8AC3E}">
        <p14:creationId xmlns:p14="http://schemas.microsoft.com/office/powerpoint/2010/main" val="18107021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Fight Emergency Plan:</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two or more people are available to break up the dog fight:</a:t>
            </a:r>
          </a:p>
          <a:p>
            <a:pPr lvl="1"/>
            <a:r>
              <a:rPr lang="en-US" dirty="0" smtClean="0"/>
              <a:t>Each </a:t>
            </a:r>
            <a:r>
              <a:rPr lang="en-US" dirty="0"/>
              <a:t>person should grab the back legs of a dog, holding as near the hips as possible. Using a quick three-count (1-2-3), dogs should be pulled apart and swung in an arc away from one another using a firm grip on the rear legs. That is, swing the dog away from you and the other dog in an arc, and then pull the dog so it is outside of the grasp of the other dog. </a:t>
            </a:r>
            <a:endParaRPr lang="en-US" dirty="0" smtClean="0"/>
          </a:p>
          <a:p>
            <a:pPr lvl="1"/>
            <a:endParaRPr lang="en-US" dirty="0" smtClean="0"/>
          </a:p>
          <a:p>
            <a:pPr lvl="1"/>
            <a:r>
              <a:rPr lang="en-US" dirty="0"/>
              <a:t>O</a:t>
            </a:r>
            <a:r>
              <a:rPr lang="en-US" dirty="0" smtClean="0"/>
              <a:t>nce </a:t>
            </a:r>
            <a:r>
              <a:rPr lang="en-US" dirty="0"/>
              <a:t>the dogs can be pulled away from one another, grab the leash or collar and move each do to a separate location. </a:t>
            </a:r>
            <a:endParaRPr lang="en-US" dirty="0" smtClean="0"/>
          </a:p>
          <a:p>
            <a:pPr lvl="1"/>
            <a:endParaRPr lang="en-US" dirty="0" smtClean="0"/>
          </a:p>
          <a:p>
            <a:pPr lvl="2"/>
            <a:endParaRPr lang="en-US" dirty="0"/>
          </a:p>
        </p:txBody>
      </p:sp>
    </p:spTree>
    <p:extLst>
      <p:ext uri="{BB962C8B-B14F-4D97-AF65-F5344CB8AC3E}">
        <p14:creationId xmlns:p14="http://schemas.microsoft.com/office/powerpoint/2010/main" val="1194511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agencies: USDA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United States </a:t>
            </a:r>
            <a:r>
              <a:rPr lang="en-US" dirty="0"/>
              <a:t>Department of Agriculture(USDA</a:t>
            </a:r>
            <a:r>
              <a:rPr lang="en-US" dirty="0" smtClean="0"/>
              <a:t>):</a:t>
            </a:r>
          </a:p>
          <a:p>
            <a:pPr lvl="1"/>
            <a:r>
              <a:rPr lang="en-US" dirty="0" smtClean="0"/>
              <a:t>Given broad </a:t>
            </a:r>
            <a:r>
              <a:rPr lang="en-US" dirty="0"/>
              <a:t>authority to regulate animal research </a:t>
            </a:r>
            <a:r>
              <a:rPr lang="en-US" dirty="0" smtClean="0"/>
              <a:t>when Congress passed </a:t>
            </a:r>
            <a:r>
              <a:rPr lang="en-US" dirty="0"/>
              <a:t>the Animal Welfare Act(AWA) in 1966</a:t>
            </a:r>
            <a:r>
              <a:rPr lang="en-US" dirty="0" smtClean="0"/>
              <a:t>.</a:t>
            </a:r>
          </a:p>
          <a:p>
            <a:pPr lvl="1"/>
            <a:r>
              <a:rPr lang="en-US" dirty="0" smtClean="0"/>
              <a:t>The </a:t>
            </a:r>
            <a:r>
              <a:rPr lang="en-US" dirty="0"/>
              <a:t>AWA remains the </a:t>
            </a:r>
            <a:r>
              <a:rPr lang="en-US" i="1" dirty="0"/>
              <a:t>only</a:t>
            </a:r>
            <a:r>
              <a:rPr lang="en-US" dirty="0"/>
              <a:t> Federal law regulating the use of animals in research and is considered the </a:t>
            </a:r>
            <a:r>
              <a:rPr lang="en-US" i="1" dirty="0"/>
              <a:t>minimal</a:t>
            </a:r>
            <a:r>
              <a:rPr lang="en-US" dirty="0"/>
              <a:t> acceptable standard. </a:t>
            </a:r>
            <a:endParaRPr lang="en-US" dirty="0" smtClean="0"/>
          </a:p>
          <a:p>
            <a:pPr lvl="1"/>
            <a:endParaRPr lang="en-US" dirty="0" smtClean="0"/>
          </a:p>
          <a:p>
            <a:r>
              <a:rPr lang="en-US" dirty="0" smtClean="0"/>
              <a:t>The </a:t>
            </a:r>
            <a:r>
              <a:rPr lang="en-US" dirty="0"/>
              <a:t>USDA then </a:t>
            </a:r>
            <a:r>
              <a:rPr lang="en-US" dirty="0" smtClean="0"/>
              <a:t>established the USDA </a:t>
            </a:r>
            <a:r>
              <a:rPr lang="en-US" dirty="0"/>
              <a:t>Animal Welfare Act </a:t>
            </a:r>
            <a:r>
              <a:rPr lang="en-US" dirty="0" smtClean="0"/>
              <a:t>Regulations to </a:t>
            </a:r>
            <a:r>
              <a:rPr lang="en-US" dirty="0"/>
              <a:t>enforce the AWA.  </a:t>
            </a:r>
            <a:endParaRPr lang="en-US" dirty="0" smtClean="0"/>
          </a:p>
          <a:p>
            <a:pPr lvl="1"/>
            <a:r>
              <a:rPr lang="en-US" dirty="0" smtClean="0"/>
              <a:t>These regulations take </a:t>
            </a:r>
            <a:r>
              <a:rPr lang="en-US" dirty="0"/>
              <a:t>precedence over regulatory documents produced by all other agencies</a:t>
            </a:r>
            <a:r>
              <a:rPr lang="en-US" dirty="0" smtClean="0"/>
              <a:t>.</a:t>
            </a:r>
          </a:p>
          <a:p>
            <a:pPr lvl="1"/>
            <a:r>
              <a:rPr lang="en-US" dirty="0" smtClean="0"/>
              <a:t>The </a:t>
            </a:r>
            <a:r>
              <a:rPr lang="en-US" dirty="0"/>
              <a:t>USDA has published a Policy Manual that clarifies how some of the language in the USDA Animal Welfare Act Regulations should be interpreted. </a:t>
            </a:r>
          </a:p>
        </p:txBody>
      </p:sp>
    </p:spTree>
    <p:extLst>
      <p:ext uri="{BB962C8B-B14F-4D97-AF65-F5344CB8AC3E}">
        <p14:creationId xmlns:p14="http://schemas.microsoft.com/office/powerpoint/2010/main" val="5368261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Fight Emergency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dirty="0"/>
              <a:t>only 1 person is available to break up the dog fight: </a:t>
            </a:r>
            <a:endParaRPr lang="en-US" dirty="0" smtClean="0"/>
          </a:p>
          <a:p>
            <a:pPr lvl="1"/>
            <a:endParaRPr lang="en-US" dirty="0" smtClean="0"/>
          </a:p>
          <a:p>
            <a:pPr lvl="1"/>
            <a:r>
              <a:rPr lang="en-US" dirty="0" smtClean="0"/>
              <a:t>Grab </a:t>
            </a:r>
            <a:r>
              <a:rPr lang="en-US" dirty="0"/>
              <a:t>the closer dog back legs of a dog, holding as near the hips as possible. Using a quick three-count (1-2-3), pull the dog away from you and the other dog in an arc away using a firm grip on the rear legs. That is, swing the dog away from you and the other dog in an arc, and then pull the dog so it is outside of the grasp of the other dog. </a:t>
            </a:r>
            <a:endParaRPr lang="en-US" dirty="0" smtClean="0"/>
          </a:p>
          <a:p>
            <a:pPr lvl="1"/>
            <a:endParaRPr lang="en-US" dirty="0" smtClean="0"/>
          </a:p>
          <a:p>
            <a:pPr lvl="1"/>
            <a:r>
              <a:rPr lang="en-US" dirty="0" smtClean="0"/>
              <a:t>Once </a:t>
            </a:r>
            <a:r>
              <a:rPr lang="en-US" dirty="0"/>
              <a:t>the dog can be pulled away from one another, grab the leash or collar and move that dog to a separate location. </a:t>
            </a:r>
            <a:endParaRPr lang="en-US" dirty="0" smtClean="0"/>
          </a:p>
          <a:p>
            <a:pPr lvl="1"/>
            <a:endParaRPr lang="en-US" dirty="0" smtClean="0"/>
          </a:p>
          <a:p>
            <a:pPr lvl="1"/>
            <a:r>
              <a:rPr lang="en-US" dirty="0" smtClean="0"/>
              <a:t>When </a:t>
            </a:r>
            <a:r>
              <a:rPr lang="en-US" dirty="0"/>
              <a:t>the first dog is removed from the area, remove the second dog to a safe </a:t>
            </a:r>
            <a:r>
              <a:rPr lang="en-US" dirty="0" smtClean="0"/>
              <a:t>area</a:t>
            </a:r>
          </a:p>
          <a:p>
            <a:pPr lvl="1"/>
            <a:endParaRPr lang="en-US" dirty="0" smtClean="0"/>
          </a:p>
        </p:txBody>
      </p:sp>
    </p:spTree>
    <p:extLst>
      <p:ext uri="{BB962C8B-B14F-4D97-AF65-F5344CB8AC3E}">
        <p14:creationId xmlns:p14="http://schemas.microsoft.com/office/powerpoint/2010/main" val="669615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 Fight Emergency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 </a:t>
            </a:r>
            <a:r>
              <a:rPr lang="en-US" dirty="0"/>
              <a:t>not yell at or raise your voice to the dogs. Talk to the dogs in a calm manner. </a:t>
            </a:r>
            <a:endParaRPr lang="en-US" dirty="0" smtClean="0"/>
          </a:p>
          <a:p>
            <a:endParaRPr lang="en-US" dirty="0" smtClean="0"/>
          </a:p>
          <a:p>
            <a:r>
              <a:rPr lang="en-US" dirty="0" smtClean="0"/>
              <a:t>Unless </a:t>
            </a:r>
            <a:r>
              <a:rPr lang="en-US" dirty="0"/>
              <a:t>the dog is actively aggressive towards a human, remain with the dog and watch for calming signals (lip licking, head down, reduction of whale-eye, slower or absent panting, etc.). </a:t>
            </a:r>
            <a:endParaRPr lang="en-US" dirty="0" smtClean="0"/>
          </a:p>
          <a:p>
            <a:endParaRPr lang="en-US" dirty="0" smtClean="0"/>
          </a:p>
          <a:p>
            <a:r>
              <a:rPr lang="en-US" dirty="0" smtClean="0"/>
              <a:t>When </a:t>
            </a:r>
            <a:r>
              <a:rPr lang="en-US" dirty="0"/>
              <a:t>the dog </a:t>
            </a:r>
            <a:r>
              <a:rPr lang="en-US"/>
              <a:t>is </a:t>
            </a:r>
            <a:r>
              <a:rPr lang="en-US" smtClean="0"/>
              <a:t>calm, </a:t>
            </a:r>
            <a:r>
              <a:rPr lang="en-US" dirty="0"/>
              <a:t>the dog may return to the work area on leash. Treat the dog for looking at you on cue, and have the dog engage in 10 or more default behaviors (sit, down, etc.) for reward to get the dog back on </a:t>
            </a:r>
            <a:r>
              <a:rPr lang="en-US" dirty="0" smtClean="0"/>
              <a:t>track.</a:t>
            </a:r>
          </a:p>
          <a:p>
            <a:endParaRPr lang="en-US" dirty="0" smtClean="0"/>
          </a:p>
          <a:p>
            <a:r>
              <a:rPr lang="en-US" dirty="0" smtClean="0"/>
              <a:t>Once </a:t>
            </a:r>
            <a:r>
              <a:rPr lang="en-US" dirty="0"/>
              <a:t>the dogs are calm and back in the training area, carefully observe the dogs for the remainder of the training session. Keep each dog’s focus on the trainer, and avoid close contact with one another.</a:t>
            </a:r>
          </a:p>
        </p:txBody>
      </p:sp>
    </p:spTree>
    <p:extLst>
      <p:ext uri="{BB962C8B-B14F-4D97-AF65-F5344CB8AC3E}">
        <p14:creationId xmlns:p14="http://schemas.microsoft.com/office/powerpoint/2010/main" val="1412717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important to make sure you are following the Animal Welfare Act and the National Institutes of Health, Public Health Service Policy.</a:t>
            </a:r>
          </a:p>
          <a:p>
            <a:endParaRPr lang="en-US" dirty="0" smtClean="0"/>
          </a:p>
          <a:p>
            <a:r>
              <a:rPr lang="en-US" dirty="0"/>
              <a:t>If you see any animal in danger or pain, immediately remove that animal and notify the care staff or veterinarian immediately.</a:t>
            </a:r>
          </a:p>
          <a:p>
            <a:endParaRPr lang="en-US" dirty="0" smtClean="0"/>
          </a:p>
          <a:p>
            <a:r>
              <a:rPr lang="en-US" dirty="0"/>
              <a:t>Any injuries which may occur should be reported immediately.</a:t>
            </a:r>
          </a:p>
          <a:p>
            <a:endParaRPr lang="en-US" dirty="0" smtClean="0"/>
          </a:p>
          <a:p>
            <a:r>
              <a:rPr lang="en-US" dirty="0"/>
              <a:t>If you see something that does not look right, report it.</a:t>
            </a:r>
          </a:p>
          <a:p>
            <a:endParaRPr lang="en-US" dirty="0"/>
          </a:p>
          <a:p>
            <a:r>
              <a:rPr lang="en-US" dirty="0"/>
              <a:t>If you are not satisfied with the actions of the IACUC, you may contact the Office of Laboratory Animal Welfare (OLAW) or the USDA Animal Care Section.</a:t>
            </a:r>
          </a:p>
          <a:p>
            <a:endParaRPr lang="en-US" dirty="0"/>
          </a:p>
        </p:txBody>
      </p:sp>
    </p:spTree>
    <p:extLst>
      <p:ext uri="{BB962C8B-B14F-4D97-AF65-F5344CB8AC3E}">
        <p14:creationId xmlns:p14="http://schemas.microsoft.com/office/powerpoint/2010/main" val="409078049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Animal welfare act</a:t>
            </a:r>
            <a:endParaRPr lang="en-US" dirty="0"/>
          </a:p>
        </p:txBody>
      </p:sp>
      <p:sp>
        <p:nvSpPr>
          <p:cNvPr id="3" name="Content Placeholder 2"/>
          <p:cNvSpPr>
            <a:spLocks noGrp="1"/>
          </p:cNvSpPr>
          <p:nvPr>
            <p:ph idx="1"/>
          </p:nvPr>
        </p:nvSpPr>
        <p:spPr>
          <a:xfrm>
            <a:off x="457200" y="1752600"/>
            <a:ext cx="8229600" cy="4876800"/>
          </a:xfrm>
        </p:spPr>
        <p:txBody>
          <a:bodyPr>
            <a:normAutofit fontScale="85000" lnSpcReduction="20000"/>
          </a:bodyPr>
          <a:lstStyle/>
          <a:p>
            <a:pPr fontAlgn="base"/>
            <a:r>
              <a:rPr lang="en-US" dirty="0"/>
              <a:t>The AWA gives the USDA the authority to any institution that: </a:t>
            </a:r>
            <a:endParaRPr lang="en-US" dirty="0" smtClean="0"/>
          </a:p>
          <a:p>
            <a:pPr fontAlgn="base"/>
            <a:endParaRPr lang="en-US" dirty="0"/>
          </a:p>
          <a:p>
            <a:pPr lvl="1" fontAlgn="base"/>
            <a:r>
              <a:rPr lang="en-US" dirty="0" smtClean="0"/>
              <a:t>Uses </a:t>
            </a:r>
            <a:r>
              <a:rPr lang="en-US" dirty="0"/>
              <a:t>live animals in teaching, research, tests, or experiments, and </a:t>
            </a:r>
          </a:p>
          <a:p>
            <a:pPr fontAlgn="base"/>
            <a:endParaRPr lang="en-US" dirty="0" smtClean="0"/>
          </a:p>
          <a:p>
            <a:pPr lvl="1" fontAlgn="base"/>
            <a:r>
              <a:rPr lang="en-US" dirty="0" smtClean="0"/>
              <a:t>Purchases </a:t>
            </a:r>
            <a:r>
              <a:rPr lang="en-US" dirty="0"/>
              <a:t>or transports live animals in (interstate</a:t>
            </a:r>
            <a:r>
              <a:rPr lang="en-US" dirty="0" smtClean="0"/>
              <a:t>) commerce</a:t>
            </a:r>
            <a:r>
              <a:rPr lang="en-US" dirty="0"/>
              <a:t> OR receives funds under a grant, award, loan, or contract from a department, agency, or instrumentality of the United States for the purpose of carrying out research, tests, or experiments. </a:t>
            </a:r>
            <a:endParaRPr lang="en-US" dirty="0" smtClean="0"/>
          </a:p>
          <a:p>
            <a:pPr fontAlgn="base"/>
            <a:endParaRPr lang="en-US" dirty="0"/>
          </a:p>
          <a:p>
            <a:pPr fontAlgn="base"/>
            <a:r>
              <a:rPr lang="en-US" dirty="0" smtClean="0"/>
              <a:t>The </a:t>
            </a:r>
            <a:r>
              <a:rPr lang="en-US" dirty="0"/>
              <a:t>scope of </a:t>
            </a:r>
            <a:r>
              <a:rPr lang="en-US" dirty="0" smtClean="0"/>
              <a:t>the AWA is </a:t>
            </a:r>
            <a:r>
              <a:rPr lang="en-US" dirty="0"/>
              <a:t>based upon the authority of the federal government to </a:t>
            </a:r>
            <a:endParaRPr lang="en-US" dirty="0" smtClean="0"/>
          </a:p>
          <a:p>
            <a:pPr lvl="1" fontAlgn="base"/>
            <a:r>
              <a:rPr lang="en-US" dirty="0" smtClean="0"/>
              <a:t>regulate </a:t>
            </a:r>
            <a:r>
              <a:rPr lang="en-US" dirty="0"/>
              <a:t>interstate commerce, </a:t>
            </a:r>
            <a:r>
              <a:rPr lang="en-US" dirty="0" smtClean="0"/>
              <a:t>and</a:t>
            </a:r>
          </a:p>
          <a:p>
            <a:pPr lvl="1" fontAlgn="base"/>
            <a:r>
              <a:rPr lang="en-US" dirty="0" smtClean="0"/>
              <a:t>its </a:t>
            </a:r>
            <a:r>
              <a:rPr lang="en-US" dirty="0"/>
              <a:t>responsibility to make sure funds provided for animal research and testing are used appropriately</a:t>
            </a:r>
            <a:r>
              <a:rPr lang="en-US" dirty="0" smtClean="0"/>
              <a:t>.</a:t>
            </a:r>
          </a:p>
          <a:p>
            <a:pPr fontAlgn="base"/>
            <a:endParaRPr lang="en-US" dirty="0"/>
          </a:p>
          <a:p>
            <a:pPr fontAlgn="base"/>
            <a:r>
              <a:rPr lang="en-US" dirty="0"/>
              <a:t> </a:t>
            </a:r>
            <a:r>
              <a:rPr lang="en-US" dirty="0" smtClean="0"/>
              <a:t>Dealers who </a:t>
            </a:r>
            <a:r>
              <a:rPr lang="en-US" dirty="0"/>
              <a:t>sell animals are covered by </a:t>
            </a:r>
            <a:r>
              <a:rPr lang="en-US" dirty="0" smtClean="0"/>
              <a:t>the AWA Regulations</a:t>
            </a:r>
            <a:r>
              <a:rPr lang="en-US" dirty="0"/>
              <a:t>, as are exhibitors such as traveling exhibits, carnivals, </a:t>
            </a:r>
            <a:r>
              <a:rPr lang="en-US" dirty="0" smtClean="0"/>
              <a:t>zoos, and shelters.</a:t>
            </a:r>
            <a:r>
              <a:rPr lang="en-US" dirty="0"/>
              <a:t> </a:t>
            </a:r>
          </a:p>
        </p:txBody>
      </p:sp>
    </p:spTree>
    <p:extLst>
      <p:ext uri="{BB962C8B-B14F-4D97-AF65-F5344CB8AC3E}">
        <p14:creationId xmlns:p14="http://schemas.microsoft.com/office/powerpoint/2010/main" val="3710609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“animal”?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USDA regulations </a:t>
            </a:r>
            <a:r>
              <a:rPr lang="en-US" dirty="0"/>
              <a:t>define animals as: </a:t>
            </a:r>
            <a:endParaRPr lang="en-US" dirty="0" smtClean="0"/>
          </a:p>
          <a:p>
            <a:endParaRPr lang="en-US" dirty="0"/>
          </a:p>
          <a:p>
            <a:r>
              <a:rPr lang="en-US" dirty="0"/>
              <a:t>"</a:t>
            </a:r>
            <a:r>
              <a:rPr lang="en-US" i="1" dirty="0"/>
              <a:t>Animal means any live or dead dog, cat, nonhuman primate, guinea pig, hamster, rabbit, or any other warm blooded animal, which is being used, or is intended for use for research, teaching, testing, experimentation, or exhibition purposes, or as a pet. This term excludes: Birds, rats of the </a:t>
            </a:r>
            <a:r>
              <a:rPr lang="en-US" i="1" dirty="0" smtClean="0"/>
              <a:t>genus </a:t>
            </a:r>
            <a:r>
              <a:rPr lang="en-US" i="1" dirty="0" err="1" smtClean="0"/>
              <a:t>Rattus</a:t>
            </a:r>
            <a:r>
              <a:rPr lang="en-US" i="1" dirty="0" smtClean="0"/>
              <a:t> and </a:t>
            </a:r>
            <a:r>
              <a:rPr lang="en-US" i="1" dirty="0"/>
              <a:t>mice of the </a:t>
            </a:r>
            <a:r>
              <a:rPr lang="en-US" i="1" dirty="0" smtClean="0"/>
              <a:t>genus Mus bred </a:t>
            </a:r>
            <a:r>
              <a:rPr lang="en-US" i="1" dirty="0"/>
              <a:t>for use in research, and horses not used for research purposes and other farm animals, such as, but not limited to livestock or poultry used or intended for use for improving animal nutrition, breeding, management, or production efficiency, or for improving the quality of food or fiber. With respect to a dog, the term means all dogs, including those used for hunting, security, or breeding purposes." </a:t>
            </a:r>
          </a:p>
          <a:p>
            <a:endParaRPr lang="en-US" dirty="0"/>
          </a:p>
        </p:txBody>
      </p:sp>
    </p:spTree>
    <p:extLst>
      <p:ext uri="{BB962C8B-B14F-4D97-AF65-F5344CB8AC3E}">
        <p14:creationId xmlns:p14="http://schemas.microsoft.com/office/powerpoint/2010/main" val="60701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and PHS</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PHS </a:t>
            </a:r>
            <a:r>
              <a:rPr lang="en-US" dirty="0"/>
              <a:t>agencies </a:t>
            </a:r>
            <a:r>
              <a:rPr lang="en-US" dirty="0" smtClean="0"/>
              <a:t>include </a:t>
            </a:r>
          </a:p>
          <a:p>
            <a:pPr lvl="1"/>
            <a:r>
              <a:rPr lang="en-US" dirty="0" smtClean="0"/>
              <a:t>the</a:t>
            </a:r>
            <a:r>
              <a:rPr lang="en-US" dirty="0"/>
              <a:t> National Institutes of Health (</a:t>
            </a:r>
            <a:r>
              <a:rPr lang="en-US" dirty="0" smtClean="0"/>
              <a:t>NIH)</a:t>
            </a:r>
          </a:p>
          <a:p>
            <a:pPr lvl="1"/>
            <a:r>
              <a:rPr lang="en-US" dirty="0" smtClean="0"/>
              <a:t>the</a:t>
            </a:r>
            <a:r>
              <a:rPr lang="en-US" dirty="0"/>
              <a:t> Centers for Disease Control and Prevention (</a:t>
            </a:r>
            <a:r>
              <a:rPr lang="en-US" dirty="0" smtClean="0"/>
              <a:t>CDC)</a:t>
            </a:r>
          </a:p>
          <a:p>
            <a:pPr lvl="1"/>
            <a:r>
              <a:rPr lang="en-US" dirty="0" smtClean="0"/>
              <a:t>the</a:t>
            </a:r>
            <a:r>
              <a:rPr lang="en-US" dirty="0"/>
              <a:t> Food and Drug Administration (FDA</a:t>
            </a:r>
            <a:r>
              <a:rPr lang="en-US" dirty="0" smtClean="0"/>
              <a:t>).</a:t>
            </a:r>
          </a:p>
          <a:p>
            <a:pPr lvl="1"/>
            <a:endParaRPr lang="en-US" dirty="0"/>
          </a:p>
          <a:p>
            <a:r>
              <a:rPr lang="en-US" dirty="0" smtClean="0"/>
              <a:t>While an institution which does </a:t>
            </a:r>
            <a:r>
              <a:rPr lang="en-US" dirty="0"/>
              <a:t>not </a:t>
            </a:r>
            <a:r>
              <a:rPr lang="en-US" dirty="0" smtClean="0"/>
              <a:t>accept PHS </a:t>
            </a:r>
            <a:r>
              <a:rPr lang="en-US" dirty="0"/>
              <a:t>funding </a:t>
            </a:r>
            <a:r>
              <a:rPr lang="en-US" dirty="0" smtClean="0"/>
              <a:t>are not </a:t>
            </a:r>
            <a:r>
              <a:rPr lang="en-US" dirty="0"/>
              <a:t>technically subject to PHS Policy, many </a:t>
            </a:r>
            <a:r>
              <a:rPr lang="en-US" dirty="0" smtClean="0"/>
              <a:t>choose to follow it </a:t>
            </a:r>
            <a:r>
              <a:rPr lang="en-US" dirty="0"/>
              <a:t>because it strongly promotes effective and ethical animal research programs</a:t>
            </a:r>
          </a:p>
          <a:p>
            <a:endParaRPr lang="en-US" dirty="0"/>
          </a:p>
        </p:txBody>
      </p:sp>
    </p:spTree>
    <p:extLst>
      <p:ext uri="{BB962C8B-B14F-4D97-AF65-F5344CB8AC3E}">
        <p14:creationId xmlns:p14="http://schemas.microsoft.com/office/powerpoint/2010/main" val="3788717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and PHS</a:t>
            </a:r>
            <a:endParaRPr lang="en-US" dirty="0"/>
          </a:p>
        </p:txBody>
      </p:sp>
      <p:sp>
        <p:nvSpPr>
          <p:cNvPr id="3" name="Content Placeholder 2"/>
          <p:cNvSpPr>
            <a:spLocks noGrp="1"/>
          </p:cNvSpPr>
          <p:nvPr>
            <p:ph idx="1"/>
          </p:nvPr>
        </p:nvSpPr>
        <p:spPr>
          <a:xfrm>
            <a:off x="457200" y="1752600"/>
            <a:ext cx="8229600" cy="4953000"/>
          </a:xfrm>
        </p:spPr>
        <p:txBody>
          <a:bodyPr>
            <a:normAutofit lnSpcReduction="10000"/>
          </a:bodyPr>
          <a:lstStyle/>
          <a:p>
            <a:r>
              <a:rPr lang="en-US" dirty="0" smtClean="0"/>
              <a:t>Research animals are also subject </a:t>
            </a:r>
            <a:r>
              <a:rPr lang="en-US" dirty="0"/>
              <a:t>to compliance oversight under </a:t>
            </a:r>
            <a:r>
              <a:rPr lang="en-US" dirty="0" smtClean="0"/>
              <a:t>the Public </a:t>
            </a:r>
            <a:r>
              <a:rPr lang="en-US" dirty="0"/>
              <a:t>Health Service (PHS) Health Research Extension </a:t>
            </a:r>
            <a:r>
              <a:rPr lang="en-US" dirty="0" smtClean="0"/>
              <a:t>Act passed </a:t>
            </a:r>
            <a:r>
              <a:rPr lang="en-US" dirty="0"/>
              <a:t>by Congress in 1985 and administered by the Office of Laboratory Animal Welfare (OLAW).   </a:t>
            </a:r>
            <a:endParaRPr lang="en-US" dirty="0" smtClean="0"/>
          </a:p>
          <a:p>
            <a:endParaRPr lang="en-US" dirty="0"/>
          </a:p>
          <a:p>
            <a:r>
              <a:rPr lang="en-US" dirty="0" smtClean="0"/>
              <a:t>PHS Policy</a:t>
            </a:r>
            <a:r>
              <a:rPr lang="en-US" dirty="0"/>
              <a:t> covers all vertebrate species used for research, teaching, and testing in PHS-funded activities</a:t>
            </a:r>
            <a:r>
              <a:rPr lang="en-US" dirty="0" smtClean="0"/>
              <a:t>.</a:t>
            </a:r>
          </a:p>
          <a:p>
            <a:endParaRPr lang="en-US" dirty="0"/>
          </a:p>
          <a:p>
            <a:r>
              <a:rPr lang="en-US" dirty="0" smtClean="0"/>
              <a:t>Compliance </a:t>
            </a:r>
            <a:r>
              <a:rPr lang="en-US" dirty="0"/>
              <a:t>with PHS Policy is a required condition for receiving PHS support for activities involving vertebrate animals. </a:t>
            </a:r>
            <a:endParaRPr lang="en-US" dirty="0" smtClean="0"/>
          </a:p>
          <a:p>
            <a:endParaRPr lang="en-US" dirty="0"/>
          </a:p>
        </p:txBody>
      </p:sp>
    </p:spTree>
    <p:extLst>
      <p:ext uri="{BB962C8B-B14F-4D97-AF65-F5344CB8AC3E}">
        <p14:creationId xmlns:p14="http://schemas.microsoft.com/office/powerpoint/2010/main" val="2458562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Compliance guidelines and documents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OLAW utilizes </a:t>
            </a:r>
            <a:r>
              <a:rPr lang="en-US" dirty="0"/>
              <a:t>the following </a:t>
            </a:r>
            <a:r>
              <a:rPr lang="en-US" dirty="0" smtClean="0"/>
              <a:t>documents for compliance </a:t>
            </a:r>
            <a:r>
              <a:rPr lang="en-US" dirty="0"/>
              <a:t>review: </a:t>
            </a:r>
            <a:endParaRPr lang="en-US" dirty="0" smtClean="0"/>
          </a:p>
          <a:p>
            <a:endParaRPr lang="en-US" dirty="0"/>
          </a:p>
          <a:p>
            <a:r>
              <a:rPr lang="en-US" dirty="0" smtClean="0"/>
              <a:t>1.</a:t>
            </a:r>
            <a:r>
              <a:rPr lang="en-US" b="1" dirty="0" smtClean="0"/>
              <a:t>The</a:t>
            </a:r>
            <a:r>
              <a:rPr lang="en-US" b="1" dirty="0"/>
              <a:t> PHS Policy on Humane Care and Use of Laboratory </a:t>
            </a:r>
            <a:r>
              <a:rPr lang="en-US" b="1" dirty="0" smtClean="0"/>
              <a:t>Animals</a:t>
            </a:r>
          </a:p>
          <a:p>
            <a:pPr lvl="1"/>
            <a:r>
              <a:rPr lang="en-US" dirty="0"/>
              <a:t>I</a:t>
            </a:r>
            <a:r>
              <a:rPr lang="en-US" dirty="0" smtClean="0"/>
              <a:t>ncorporates </a:t>
            </a:r>
            <a:r>
              <a:rPr lang="en-US" dirty="0"/>
              <a:t>nine U.S. Government Principles For The Utilization And Care Of Vertebrate Animals Used In Testing, Research, and Training </a:t>
            </a:r>
            <a:endParaRPr lang="en-US" dirty="0" smtClean="0"/>
          </a:p>
          <a:p>
            <a:pPr lvl="1"/>
            <a:r>
              <a:rPr lang="en-US" dirty="0" smtClean="0"/>
              <a:t>These regulation </a:t>
            </a:r>
            <a:r>
              <a:rPr lang="en-US" dirty="0"/>
              <a:t>must be considered when institutions receive support from U.S. Government </a:t>
            </a:r>
            <a:r>
              <a:rPr lang="en-US" dirty="0" smtClean="0"/>
              <a:t>agencies</a:t>
            </a:r>
            <a:endParaRPr lang="en-US" dirty="0"/>
          </a:p>
          <a:p>
            <a:pPr lvl="1"/>
            <a:endParaRPr lang="en-US" dirty="0"/>
          </a:p>
          <a:p>
            <a:r>
              <a:rPr lang="en-US" dirty="0" smtClean="0"/>
              <a:t>2. </a:t>
            </a:r>
            <a:r>
              <a:rPr lang="en-US" b="1" dirty="0" smtClean="0"/>
              <a:t>The</a:t>
            </a:r>
            <a:r>
              <a:rPr lang="en-US" b="1" dirty="0"/>
              <a:t> Guide for the Care and Use of Laboratory Animals (the Guide</a:t>
            </a:r>
            <a:r>
              <a:rPr lang="en-US" b="1" dirty="0" smtClean="0"/>
              <a:t>)</a:t>
            </a:r>
          </a:p>
          <a:p>
            <a:endParaRPr lang="en-US" dirty="0"/>
          </a:p>
          <a:p>
            <a:r>
              <a:rPr lang="en-US" dirty="0" smtClean="0"/>
              <a:t>3. </a:t>
            </a:r>
            <a:r>
              <a:rPr lang="en-US" b="1" dirty="0" smtClean="0"/>
              <a:t>The</a:t>
            </a:r>
            <a:r>
              <a:rPr lang="en-US" b="1" dirty="0"/>
              <a:t> Guide for the Care and Use of Agricultural Animals in Agricultural Research and </a:t>
            </a:r>
            <a:r>
              <a:rPr lang="en-US" b="1" dirty="0" smtClean="0"/>
              <a:t>Teaching (the Ag </a:t>
            </a:r>
            <a:r>
              <a:rPr lang="en-US" b="1" dirty="0"/>
              <a:t>Guide). </a:t>
            </a:r>
          </a:p>
          <a:p>
            <a:endParaRPr lang="en-US" dirty="0"/>
          </a:p>
        </p:txBody>
      </p:sp>
    </p:spTree>
    <p:extLst>
      <p:ext uri="{BB962C8B-B14F-4D97-AF65-F5344CB8AC3E}">
        <p14:creationId xmlns:p14="http://schemas.microsoft.com/office/powerpoint/2010/main" val="3453172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b310a13-8d72-4509-be46-757115e87618">UJJ2JR4REM5E-25-357</_dlc_DocId>
    <_dlc_DocIdUrl xmlns="6b310a13-8d72-4509-be46-757115e87618">
      <Url>https://vpfp.sharepoint.illinoisstate.edu/sites/EHS/IACUC/_layouts/DocIdRedir.aspx?ID=UJJ2JR4REM5E-25-357</Url>
      <Description>UJJ2JR4REM5E-25-357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C81F891AE2D79479DE294CFE5973C4F" ma:contentTypeVersion="1" ma:contentTypeDescription="Create a new document." ma:contentTypeScope="" ma:versionID="455aafb51c6d93f6bcc6fef61199fac5">
  <xsd:schema xmlns:xsd="http://www.w3.org/2001/XMLSchema" xmlns:xs="http://www.w3.org/2001/XMLSchema" xmlns:p="http://schemas.microsoft.com/office/2006/metadata/properties" xmlns:ns2="6b310a13-8d72-4509-be46-757115e87618" targetNamespace="http://schemas.microsoft.com/office/2006/metadata/properties" ma:root="true" ma:fieldsID="d5b9d09987534ab37a28f412aadcf3d7" ns2:_="">
    <xsd:import namespace="6b310a13-8d72-4509-be46-757115e8761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310a13-8d72-4509-be46-757115e876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FCD39-AB89-4CFB-BFED-16AF4DAF23DD}">
  <ds:schemaRefs>
    <ds:schemaRef ds:uri="http://purl.org/dc/terms/"/>
    <ds:schemaRef ds:uri="http://purl.org/dc/elements/1.1/"/>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infopath/2007/PartnerControls"/>
    <ds:schemaRef ds:uri="6b310a13-8d72-4509-be46-757115e87618"/>
    <ds:schemaRef ds:uri="http://schemas.microsoft.com/office/2006/metadata/properties"/>
  </ds:schemaRefs>
</ds:datastoreItem>
</file>

<file path=customXml/itemProps2.xml><?xml version="1.0" encoding="utf-8"?>
<ds:datastoreItem xmlns:ds="http://schemas.openxmlformats.org/officeDocument/2006/customXml" ds:itemID="{70934EBB-28A7-4E58-BF28-1E7458CADC21}">
  <ds:schemaRefs>
    <ds:schemaRef ds:uri="http://schemas.microsoft.com/sharepoint/v3/contenttype/forms"/>
  </ds:schemaRefs>
</ds:datastoreItem>
</file>

<file path=customXml/itemProps3.xml><?xml version="1.0" encoding="utf-8"?>
<ds:datastoreItem xmlns:ds="http://schemas.openxmlformats.org/officeDocument/2006/customXml" ds:itemID="{0B687D20-5361-4FAF-B8E0-92AB3CD289F4}">
  <ds:schemaRefs>
    <ds:schemaRef ds:uri="http://schemas.microsoft.com/sharepoint/events"/>
  </ds:schemaRefs>
</ds:datastoreItem>
</file>

<file path=customXml/itemProps4.xml><?xml version="1.0" encoding="utf-8"?>
<ds:datastoreItem xmlns:ds="http://schemas.openxmlformats.org/officeDocument/2006/customXml" ds:itemID="{BBEFC815-0AEE-45E9-8FCC-4AFE407D72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310a13-8d72-4509-be46-757115e876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Apothecary</Template>
  <TotalTime>4327</TotalTime>
  <Words>3939</Words>
  <Application>Microsoft Office PowerPoint</Application>
  <PresentationFormat>On-screen Show (4:3)</PresentationFormat>
  <Paragraphs>363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Apothecary</vt:lpstr>
      <vt:lpstr>IACUC Training</vt:lpstr>
      <vt:lpstr>Introduction to Working with the IACUC</vt:lpstr>
      <vt:lpstr>Federal Mandates</vt:lpstr>
      <vt:lpstr>Regulating agencies: USDA</vt:lpstr>
      <vt:lpstr>The Animal welfare act</vt:lpstr>
      <vt:lpstr>What is an “animal”?</vt:lpstr>
      <vt:lpstr>NIH and PHS</vt:lpstr>
      <vt:lpstr>NIH and PHS</vt:lpstr>
      <vt:lpstr>Compliance guidelines and documents</vt:lpstr>
      <vt:lpstr>Why an IACUC?</vt:lpstr>
      <vt:lpstr>IACUC duties</vt:lpstr>
      <vt:lpstr>Iacuc training and oversight</vt:lpstr>
      <vt:lpstr>Iacuc membership</vt:lpstr>
      <vt:lpstr>Iacuc membership</vt:lpstr>
      <vt:lpstr>An iacuc protocol</vt:lpstr>
      <vt:lpstr>Reporting and recording misconduct</vt:lpstr>
      <vt:lpstr>Remember: </vt:lpstr>
      <vt:lpstr>Training requirements</vt:lpstr>
      <vt:lpstr>Training requirements</vt:lpstr>
      <vt:lpstr>For the canine lab:</vt:lpstr>
      <vt:lpstr>Injuries and accidents</vt:lpstr>
      <vt:lpstr>Dog bites</vt:lpstr>
      <vt:lpstr>Dog bites</vt:lpstr>
      <vt:lpstr>Disease transmission</vt:lpstr>
      <vt:lpstr>Reporting mistreatment</vt:lpstr>
      <vt:lpstr>Animal care</vt:lpstr>
      <vt:lpstr>PowerPoint Presentation</vt:lpstr>
      <vt:lpstr>Canine laboratory Conditions</vt:lpstr>
      <vt:lpstr>outside dogs</vt:lpstr>
      <vt:lpstr>Pottying dogs</vt:lpstr>
      <vt:lpstr>Walking dogs</vt:lpstr>
      <vt:lpstr>Walking dogs</vt:lpstr>
      <vt:lpstr>Avoiding issues when outside</vt:lpstr>
      <vt:lpstr>Canine laboratory procedures:</vt:lpstr>
      <vt:lpstr>Canine laboratory procedures:</vt:lpstr>
      <vt:lpstr>Canine laboratory procedures:</vt:lpstr>
      <vt:lpstr>Canine laboratory procedures:</vt:lpstr>
      <vt:lpstr>Dog Fight Emergency Plan:</vt:lpstr>
      <vt:lpstr>Dog Fight Emergency Plan:</vt:lpstr>
      <vt:lpstr>Dog Fight Emergency Plan:</vt:lpstr>
      <vt:lpstr>Dog Fight Emergency Plan:</vt:lpstr>
      <vt:lpstr>Final comments</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IACUC Training</dc:title>
  <dc:creator>Walker-WORK, Brian</dc:creator>
  <cp:lastModifiedBy>cissadmin</cp:lastModifiedBy>
  <cp:revision>35</cp:revision>
  <dcterms:created xsi:type="dcterms:W3CDTF">2014-10-27T19:53:19Z</dcterms:created>
  <dcterms:modified xsi:type="dcterms:W3CDTF">2015-09-04T18:06:38Z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0x0101007C81F891AE2D79479DE294CFE5973C4F</vt:lpwstr>
  </property>
  <property fmtid="{D5CDD505-2E9C-101B-9397-08002B2CF9AE}" pid="3" name="_dlc_DocIdItemGuid">
    <vt:lpwstr>3734bf6a-cd05-4414-a600-6c20d87b7576</vt:lpwstr>
  </property>
</Properties>
</file>